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1"/>
  </p:sldMasterIdLst>
  <p:sldIdLst>
    <p:sldId id="323" r:id="rId2"/>
    <p:sldId id="266" r:id="rId3"/>
    <p:sldId id="305" r:id="rId4"/>
    <p:sldId id="317" r:id="rId5"/>
    <p:sldId id="318" r:id="rId6"/>
    <p:sldId id="320" r:id="rId7"/>
    <p:sldId id="274" r:id="rId8"/>
    <p:sldId id="321" r:id="rId9"/>
    <p:sldId id="322" r:id="rId10"/>
    <p:sldId id="294" r:id="rId11"/>
    <p:sldId id="295" r:id="rId12"/>
    <p:sldId id="296" r:id="rId13"/>
    <p:sldId id="297" r:id="rId14"/>
    <p:sldId id="314" r:id="rId15"/>
    <p:sldId id="315" r:id="rId16"/>
    <p:sldId id="299" r:id="rId17"/>
    <p:sldId id="316" r:id="rId18"/>
    <p:sldId id="300" r:id="rId19"/>
    <p:sldId id="30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iela Faibeth♥" initials="DF" lastIdx="1" clrIdx="0">
    <p:extLst>
      <p:ext uri="{19B8F6BF-5375-455C-9EA6-DF929625EA0E}">
        <p15:presenceInfo xmlns:p15="http://schemas.microsoft.com/office/powerpoint/2012/main" userId="b0f8c14e18763fd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4" d="100"/>
          <a:sy n="64" d="100"/>
        </p:scale>
        <p:origin x="9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00B27-DE4C-4B9E-BB11-B9027034A00F}" type="datetimeFigureOut">
              <a:rPr lang="en-US" smtClean="0"/>
              <a:pPr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514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57324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18783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206881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61172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9731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875162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675450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363177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01B4-0AA5-45E6-B2E6-5FA4078AEBCF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8968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89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350838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019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751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220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61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33740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83289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985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18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976902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848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E0D914D-B099-4142-A885-11F276715148}" type="datetimeFigureOut">
              <a:rPr lang="en-US" smtClean="0"/>
              <a:t>11/19/2021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19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  <p:sldLayoutId id="2147483744" r:id="rId21"/>
    <p:sldLayoutId id="2147483745" r:id="rId22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36.png"/><Relationship Id="rId18" Type="http://schemas.microsoft.com/office/2007/relationships/hdphoto" Target="../media/hdphoto8.wdp"/><Relationship Id="rId3" Type="http://schemas.microsoft.com/office/2007/relationships/hdphoto" Target="../media/hdphoto3.wdp"/><Relationship Id="rId21" Type="http://schemas.openxmlformats.org/officeDocument/2006/relationships/image" Target="../media/image40.png"/><Relationship Id="rId7" Type="http://schemas.openxmlformats.org/officeDocument/2006/relationships/image" Target="../media/image33.png"/><Relationship Id="rId12" Type="http://schemas.openxmlformats.org/officeDocument/2006/relationships/image" Target="../media/image35.jpg"/><Relationship Id="rId17" Type="http://schemas.openxmlformats.org/officeDocument/2006/relationships/image" Target="../media/image38.png"/><Relationship Id="rId2" Type="http://schemas.openxmlformats.org/officeDocument/2006/relationships/image" Target="../media/image31.pn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21.xml"/><Relationship Id="rId6" Type="http://schemas.microsoft.com/office/2007/relationships/hdphoto" Target="../media/hdphoto4.wdp"/><Relationship Id="rId11" Type="http://schemas.openxmlformats.org/officeDocument/2006/relationships/image" Target="../media/image5.jpg"/><Relationship Id="rId5" Type="http://schemas.openxmlformats.org/officeDocument/2006/relationships/image" Target="../media/image32.png"/><Relationship Id="rId15" Type="http://schemas.openxmlformats.org/officeDocument/2006/relationships/image" Target="../media/image37.png"/><Relationship Id="rId10" Type="http://schemas.microsoft.com/office/2007/relationships/hdphoto" Target="../media/hdphoto2.wdp"/><Relationship Id="rId19" Type="http://schemas.openxmlformats.org/officeDocument/2006/relationships/image" Target="../media/image39.png"/><Relationship Id="rId4" Type="http://schemas.openxmlformats.org/officeDocument/2006/relationships/image" Target="../media/image26.jpg"/><Relationship Id="rId9" Type="http://schemas.openxmlformats.org/officeDocument/2006/relationships/image" Target="../media/image34.png"/><Relationship Id="rId14" Type="http://schemas.microsoft.com/office/2007/relationships/hdphoto" Target="../media/hdphoto6.wdp"/><Relationship Id="rId22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6.wdp"/><Relationship Id="rId3" Type="http://schemas.microsoft.com/office/2007/relationships/hdphoto" Target="../media/hdphoto11.wdp"/><Relationship Id="rId7" Type="http://schemas.openxmlformats.org/officeDocument/2006/relationships/image" Target="../media/image44.jpg"/><Relationship Id="rId12" Type="http://schemas.openxmlformats.org/officeDocument/2006/relationships/image" Target="../media/image36.png"/><Relationship Id="rId2" Type="http://schemas.openxmlformats.org/officeDocument/2006/relationships/image" Target="../media/image41.png"/><Relationship Id="rId16" Type="http://schemas.microsoft.com/office/2007/relationships/hdphoto" Target="../media/hdphoto2.wdp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3.png"/><Relationship Id="rId11" Type="http://schemas.microsoft.com/office/2007/relationships/hdphoto" Target="../media/hdphoto14.wdp"/><Relationship Id="rId5" Type="http://schemas.microsoft.com/office/2007/relationships/hdphoto" Target="../media/hdphoto12.wdp"/><Relationship Id="rId15" Type="http://schemas.openxmlformats.org/officeDocument/2006/relationships/image" Target="../media/image34.png"/><Relationship Id="rId10" Type="http://schemas.openxmlformats.org/officeDocument/2006/relationships/image" Target="../media/image46.png"/><Relationship Id="rId4" Type="http://schemas.openxmlformats.org/officeDocument/2006/relationships/image" Target="../media/image42.png"/><Relationship Id="rId9" Type="http://schemas.microsoft.com/office/2007/relationships/hdphoto" Target="../media/hdphoto13.wdp"/><Relationship Id="rId14" Type="http://schemas.openxmlformats.org/officeDocument/2006/relationships/image" Target="../media/image4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13" Type="http://schemas.openxmlformats.org/officeDocument/2006/relationships/image" Target="../media/image24.jpeg"/><Relationship Id="rId3" Type="http://schemas.openxmlformats.org/officeDocument/2006/relationships/image" Target="../media/image36.png"/><Relationship Id="rId7" Type="http://schemas.openxmlformats.org/officeDocument/2006/relationships/image" Target="../media/image50.jpg"/><Relationship Id="rId12" Type="http://schemas.microsoft.com/office/2007/relationships/hdphoto" Target="../media/hdphoto16.wdp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2.wdp"/><Relationship Id="rId11" Type="http://schemas.openxmlformats.org/officeDocument/2006/relationships/image" Target="../media/image54.png"/><Relationship Id="rId5" Type="http://schemas.openxmlformats.org/officeDocument/2006/relationships/image" Target="../media/image42.png"/><Relationship Id="rId10" Type="http://schemas.openxmlformats.org/officeDocument/2006/relationships/image" Target="../media/image53.jpg"/><Relationship Id="rId4" Type="http://schemas.microsoft.com/office/2007/relationships/hdphoto" Target="../media/hdphoto6.wdp"/><Relationship Id="rId9" Type="http://schemas.openxmlformats.org/officeDocument/2006/relationships/image" Target="../media/image5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image" Target="../media/image21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12" Type="http://schemas.openxmlformats.org/officeDocument/2006/relationships/image" Target="../media/image20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11" Type="http://schemas.openxmlformats.org/officeDocument/2006/relationships/image" Target="../media/image19.jpg"/><Relationship Id="rId5" Type="http://schemas.openxmlformats.org/officeDocument/2006/relationships/image" Target="../media/image13.jpg"/><Relationship Id="rId15" Type="http://schemas.openxmlformats.org/officeDocument/2006/relationships/image" Target="../media/image9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Relationship Id="rId14" Type="http://schemas.openxmlformats.org/officeDocument/2006/relationships/image" Target="../media/image2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1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408E1DD-BB6A-4FC7-895E-01F330071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527" y="1073424"/>
            <a:ext cx="3824960" cy="2246147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0A80A510-D4DF-4781-8678-4053CE0D0216}"/>
              </a:ext>
            </a:extLst>
          </p:cNvPr>
          <p:cNvSpPr/>
          <p:nvPr/>
        </p:nvSpPr>
        <p:spPr>
          <a:xfrm>
            <a:off x="633616" y="4280550"/>
            <a:ext cx="89899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Economista </a:t>
            </a:r>
            <a:r>
              <a:rPr lang="es-ES" sz="54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Norkys</a:t>
            </a:r>
            <a:r>
              <a:rPr lang="es-E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Graterol </a:t>
            </a:r>
          </a:p>
          <a:p>
            <a:pPr algn="ctr"/>
            <a:r>
              <a:rPr lang="es-E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CUAM – SAN FELIPE</a:t>
            </a:r>
            <a:endParaRPr lang="es-E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2209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5 CuadroTexto"/>
          <p:cNvSpPr txBox="1"/>
          <p:nvPr/>
        </p:nvSpPr>
        <p:spPr>
          <a:xfrm>
            <a:off x="1952596" y="2786058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La Potestad Aduanera y su Incidencia en la Recaudación de Impuestos a las Importaciones Venezolanas.</a:t>
            </a:r>
          </a:p>
          <a:p>
            <a:pPr algn="ctr"/>
            <a:endParaRPr lang="es-ES" sz="2400" b="1" dirty="0">
              <a:latin typeface="Baskerville Old Face" panose="02020602080505020303" pitchFamily="18" charset="0"/>
            </a:endParaRPr>
          </a:p>
        </p:txBody>
      </p:sp>
      <p:pic>
        <p:nvPicPr>
          <p:cNvPr id="5" name="Picture 4" descr="http://www.innovacion.gob.sv/inventa/images/stories/NoticiasAlimentosYBebidas/acuerdo%20ue%20en%20vigenc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7741" y="3835443"/>
            <a:ext cx="352189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8613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5 CuadroTexto"/>
          <p:cNvSpPr txBox="1"/>
          <p:nvPr/>
        </p:nvSpPr>
        <p:spPr>
          <a:xfrm>
            <a:off x="1928664" y="637141"/>
            <a:ext cx="8396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atin typeface="Baskerville Old Face" panose="02020602080505020303" pitchFamily="18" charset="0"/>
              </a:rPr>
              <a:t>Articulo 6° y 7° de la Ley Orgánica de Aduanas</a:t>
            </a:r>
          </a:p>
        </p:txBody>
      </p:sp>
      <p:sp>
        <p:nvSpPr>
          <p:cNvPr id="13" name="Rectángulo redondeado 2"/>
          <p:cNvSpPr/>
          <p:nvPr/>
        </p:nvSpPr>
        <p:spPr>
          <a:xfrm>
            <a:off x="384776" y="3048525"/>
            <a:ext cx="2085563" cy="93484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Potestad aduanera</a:t>
            </a:r>
          </a:p>
        </p:txBody>
      </p:sp>
      <p:sp>
        <p:nvSpPr>
          <p:cNvPr id="14" name="Rectángulo redondeado 2"/>
          <p:cNvSpPr/>
          <p:nvPr/>
        </p:nvSpPr>
        <p:spPr>
          <a:xfrm>
            <a:off x="2925942" y="2489496"/>
            <a:ext cx="2212563" cy="111805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La facultad de las autoridades competentes</a:t>
            </a:r>
          </a:p>
        </p:txBody>
      </p:sp>
      <p:sp>
        <p:nvSpPr>
          <p:cNvPr id="15" name="Rectángulo redondeado 2"/>
          <p:cNvSpPr/>
          <p:nvPr/>
        </p:nvSpPr>
        <p:spPr>
          <a:xfrm>
            <a:off x="5516591" y="3030520"/>
            <a:ext cx="2362200" cy="93484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Intervenir sobre los bienes</a:t>
            </a:r>
          </a:p>
        </p:txBody>
      </p:sp>
      <p:sp>
        <p:nvSpPr>
          <p:cNvPr id="16" name="Rectángulo redondeado 2"/>
          <p:cNvSpPr/>
          <p:nvPr/>
        </p:nvSpPr>
        <p:spPr>
          <a:xfrm>
            <a:off x="8423294" y="2489496"/>
            <a:ext cx="2085563" cy="93484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Autorizar</a:t>
            </a:r>
          </a:p>
        </p:txBody>
      </p:sp>
      <p:sp>
        <p:nvSpPr>
          <p:cNvPr id="17" name="Rectángulo redondeado 2"/>
          <p:cNvSpPr/>
          <p:nvPr/>
        </p:nvSpPr>
        <p:spPr>
          <a:xfrm>
            <a:off x="9351988" y="4389985"/>
            <a:ext cx="2454218" cy="104764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Ejercer los privilegios fiscales</a:t>
            </a:r>
          </a:p>
        </p:txBody>
      </p:sp>
      <p:sp>
        <p:nvSpPr>
          <p:cNvPr id="18" name="Rectángulo redondeado 2"/>
          <p:cNvSpPr/>
          <p:nvPr/>
        </p:nvSpPr>
        <p:spPr>
          <a:xfrm>
            <a:off x="5754026" y="5010634"/>
            <a:ext cx="2514600" cy="112552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Aplicar las sanciones procedentes</a:t>
            </a:r>
          </a:p>
        </p:txBody>
      </p:sp>
      <p:sp>
        <p:nvSpPr>
          <p:cNvPr id="19" name="Rectángulo redondeado 2"/>
          <p:cNvSpPr/>
          <p:nvPr/>
        </p:nvSpPr>
        <p:spPr>
          <a:xfrm>
            <a:off x="1181219" y="4552860"/>
            <a:ext cx="3489445" cy="1803744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Ejercer los controles previstos en la legislación aduanera nacional</a:t>
            </a:r>
          </a:p>
        </p:txBody>
      </p:sp>
      <p:sp>
        <p:nvSpPr>
          <p:cNvPr id="20" name="25 Flecha curvada hacia la izquierda"/>
          <p:cNvSpPr/>
          <p:nvPr/>
        </p:nvSpPr>
        <p:spPr>
          <a:xfrm rot="14705891">
            <a:off x="2104412" y="1937857"/>
            <a:ext cx="442120" cy="1080203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1" name="25 Flecha curvada hacia la izquierda"/>
          <p:cNvSpPr/>
          <p:nvPr/>
        </p:nvSpPr>
        <p:spPr>
          <a:xfrm rot="14705891">
            <a:off x="7616263" y="2027892"/>
            <a:ext cx="373638" cy="997199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2" name="25 Flecha curvada hacia la izquierda"/>
          <p:cNvSpPr/>
          <p:nvPr/>
        </p:nvSpPr>
        <p:spPr>
          <a:xfrm rot="16002209" flipH="1">
            <a:off x="4798795" y="3359137"/>
            <a:ext cx="348885" cy="1052881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3" name="25 Flecha curvada hacia la izquierda"/>
          <p:cNvSpPr/>
          <p:nvPr/>
        </p:nvSpPr>
        <p:spPr>
          <a:xfrm rot="20354071">
            <a:off x="10764389" y="3290375"/>
            <a:ext cx="321305" cy="784150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4" name="25 Flecha curvada hacia la izquierda"/>
          <p:cNvSpPr/>
          <p:nvPr/>
        </p:nvSpPr>
        <p:spPr>
          <a:xfrm rot="3762988" flipH="1">
            <a:off x="8540135" y="4222789"/>
            <a:ext cx="359932" cy="861085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5" name="25 Flecha curvada hacia la izquierda"/>
          <p:cNvSpPr/>
          <p:nvPr/>
        </p:nvSpPr>
        <p:spPr>
          <a:xfrm rot="15489640" flipH="1" flipV="1">
            <a:off x="5115753" y="5885238"/>
            <a:ext cx="359932" cy="861085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773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277336" y="3780380"/>
            <a:ext cx="5715000" cy="1735668"/>
          </a:xfrm>
        </p:spPr>
        <p:txBody>
          <a:bodyPr>
            <a:noAutofit/>
          </a:bodyPr>
          <a:lstStyle/>
          <a:p>
            <a:pPr algn="ctr"/>
            <a:r>
              <a:rPr lang="es-VE" sz="6600" dirty="0"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SE SOMETERA A LA POTESTAD ADUANERA</a:t>
            </a:r>
          </a:p>
        </p:txBody>
      </p:sp>
      <p:grpSp>
        <p:nvGrpSpPr>
          <p:cNvPr id="15" name="Grupo 14"/>
          <p:cNvGrpSpPr/>
          <p:nvPr/>
        </p:nvGrpSpPr>
        <p:grpSpPr>
          <a:xfrm rot="19331258">
            <a:off x="5987803" y="1585463"/>
            <a:ext cx="342081" cy="432799"/>
            <a:chOff x="5384708" y="986662"/>
            <a:chExt cx="342081" cy="432799"/>
          </a:xfrm>
        </p:grpSpPr>
        <p:sp>
          <p:nvSpPr>
            <p:cNvPr id="16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18" name="Grupo 17"/>
          <p:cNvGrpSpPr/>
          <p:nvPr/>
        </p:nvGrpSpPr>
        <p:grpSpPr>
          <a:xfrm rot="19331258">
            <a:off x="5987802" y="4424529"/>
            <a:ext cx="342081" cy="432799"/>
            <a:chOff x="5384708" y="986662"/>
            <a:chExt cx="342081" cy="432799"/>
          </a:xfrm>
        </p:grpSpPr>
        <p:sp>
          <p:nvSpPr>
            <p:cNvPr id="19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sp>
        <p:nvSpPr>
          <p:cNvPr id="24" name="Rectángulo redondeado 2"/>
          <p:cNvSpPr/>
          <p:nvPr/>
        </p:nvSpPr>
        <p:spPr>
          <a:xfrm>
            <a:off x="6604439" y="620543"/>
            <a:ext cx="5330806" cy="191923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Toda mercancía que vaya a ser introducida o extraída del territorio nacional, es decir; </a:t>
            </a:r>
            <a:r>
              <a:rPr lang="es-ES" sz="2400" b="1" dirty="0">
                <a:latin typeface="Baskerville Old Face" panose="02020602080505020303" pitchFamily="18" charset="0"/>
              </a:rPr>
              <a:t>a los implementos de navegación y movilización de carga, que serán regulado por su Reglamento</a:t>
            </a:r>
            <a:r>
              <a:rPr lang="es-ES" dirty="0"/>
              <a:t>. </a:t>
            </a:r>
            <a:endParaRPr lang="es-VE" sz="2400" b="1" dirty="0">
              <a:latin typeface="Baskerville Old Face" panose="02020602080505020303" pitchFamily="18" charset="0"/>
            </a:endParaRPr>
          </a:p>
        </p:txBody>
      </p:sp>
      <p:sp>
        <p:nvSpPr>
          <p:cNvPr id="26" name="Rectángulo redondeado 2"/>
          <p:cNvSpPr/>
          <p:nvPr/>
        </p:nvSpPr>
        <p:spPr>
          <a:xfrm>
            <a:off x="6476061" y="3254109"/>
            <a:ext cx="5587561" cy="3044007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Los bienes que formen parte del equipaje de pasajeros y tripulantes, es decir; </a:t>
            </a:r>
            <a:r>
              <a:rPr lang="es-ES" sz="2400" b="1" dirty="0">
                <a:latin typeface="Baskerville Old Face" panose="02020602080505020303" pitchFamily="18" charset="0"/>
              </a:rPr>
              <a:t>todas las personas que entren y salgan del país en vehículos de transporte público o privado por los lugares para operaciones aduaneras. Estarán expuestos al pago de impuesto o pueden ser exonerados. </a:t>
            </a:r>
            <a:endParaRPr lang="es-VE" b="1" dirty="0">
              <a:latin typeface="Baskerville Old Face" panose="02020602080505020303" pitchFamily="18" charset="0"/>
            </a:endParaRPr>
          </a:p>
          <a:p>
            <a:pPr algn="ctr"/>
            <a:endParaRPr lang="es-VE" sz="2400" b="1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216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277" l="0" r="97388">
                        <a14:foregroundMark x1="5970" y1="72872" x2="5970" y2="72872"/>
                        <a14:foregroundMark x1="27985" y1="77128" x2="27985" y2="77128"/>
                        <a14:foregroundMark x1="60821" y1="58511" x2="60821" y2="58511"/>
                        <a14:foregroundMark x1="83955" y1="43617" x2="83955" y2="43617"/>
                        <a14:foregroundMark x1="4478" y1="64362" x2="4478" y2="64362"/>
                        <a14:foregroundMark x1="8955" y1="79255" x2="8955" y2="79255"/>
                        <a14:foregroundMark x1="60448" y1="52660" x2="60448" y2="52660"/>
                        <a14:foregroundMark x1="83582" y1="47872" x2="83582" y2="478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24407" y="618201"/>
            <a:ext cx="1106790" cy="776405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5370" y="5185645"/>
            <a:ext cx="1367922" cy="10768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05" b="99548" l="0" r="100000">
                        <a14:foregroundMark x1="32018" y1="79638" x2="32018" y2="79638"/>
                        <a14:foregroundMark x1="51754" y1="28959" x2="51754" y2="28959"/>
                        <a14:foregroundMark x1="57456" y1="44796" x2="57456" y2="44796"/>
                        <a14:foregroundMark x1="45614" y1="36652" x2="45614" y2="36652"/>
                        <a14:foregroundMark x1="49561" y1="44344" x2="49561" y2="443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42930" y="556655"/>
            <a:ext cx="927987" cy="899496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36" l="0" r="100000">
                        <a14:foregroundMark x1="25111" y1="67021" x2="25111" y2="67021"/>
                        <a14:foregroundMark x1="70222" y1="69362" x2="70222" y2="69362"/>
                        <a14:foregroundMark x1="33556" y1="43404" x2="33556" y2="43404"/>
                        <a14:foregroundMark x1="28444" y1="43830" x2="28444" y2="438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1499" y="359015"/>
            <a:ext cx="1406956" cy="1469487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2294351" y="1397807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Mercancías 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5028558" y="1213142"/>
            <a:ext cx="2045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Potestad aduanera 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8187150" y="1213142"/>
            <a:ext cx="22395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Fuera y dentro del país</a:t>
            </a:r>
          </a:p>
        </p:txBody>
      </p:sp>
      <p:grpSp>
        <p:nvGrpSpPr>
          <p:cNvPr id="27" name="Grupo 26"/>
          <p:cNvGrpSpPr/>
          <p:nvPr/>
        </p:nvGrpSpPr>
        <p:grpSpPr>
          <a:xfrm rot="19331258">
            <a:off x="4396523" y="849852"/>
            <a:ext cx="647488" cy="627669"/>
            <a:chOff x="5384708" y="986662"/>
            <a:chExt cx="342081" cy="432799"/>
          </a:xfrm>
        </p:grpSpPr>
        <p:sp>
          <p:nvSpPr>
            <p:cNvPr id="28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30" name="Grupo 29"/>
          <p:cNvGrpSpPr/>
          <p:nvPr/>
        </p:nvGrpSpPr>
        <p:grpSpPr>
          <a:xfrm rot="19331258">
            <a:off x="7362783" y="969958"/>
            <a:ext cx="647488" cy="627669"/>
            <a:chOff x="5384708" y="986662"/>
            <a:chExt cx="342081" cy="432799"/>
          </a:xfrm>
        </p:grpSpPr>
        <p:sp>
          <p:nvSpPr>
            <p:cNvPr id="31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sp>
        <p:nvSpPr>
          <p:cNvPr id="33" name="CuadroTexto 32"/>
          <p:cNvSpPr txBox="1"/>
          <p:nvPr/>
        </p:nvSpPr>
        <p:spPr>
          <a:xfrm>
            <a:off x="90845" y="2541425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Obligación  </a:t>
            </a:r>
          </a:p>
        </p:txBody>
      </p:sp>
      <p:sp>
        <p:nvSpPr>
          <p:cNvPr id="34" name="CuadroTexto 33"/>
          <p:cNvSpPr txBox="1"/>
          <p:nvPr/>
        </p:nvSpPr>
        <p:spPr>
          <a:xfrm>
            <a:off x="2314916" y="3469406"/>
            <a:ext cx="203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Sometimiento   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6389973" y="3550822"/>
            <a:ext cx="1993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Independiente   </a:t>
            </a:r>
          </a:p>
        </p:txBody>
      </p:sp>
      <p:sp>
        <p:nvSpPr>
          <p:cNvPr id="36" name="CuadroTexto 35"/>
          <p:cNvSpPr txBox="1"/>
          <p:nvPr/>
        </p:nvSpPr>
        <p:spPr>
          <a:xfrm>
            <a:off x="4290393" y="2303484"/>
            <a:ext cx="1760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Potestad aduanera </a:t>
            </a:r>
          </a:p>
        </p:txBody>
      </p:sp>
      <p:sp>
        <p:nvSpPr>
          <p:cNvPr id="37" name="CuadroTexto 36"/>
          <p:cNvSpPr txBox="1"/>
          <p:nvPr/>
        </p:nvSpPr>
        <p:spPr>
          <a:xfrm>
            <a:off x="2294351" y="5908725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Mercancías  </a:t>
            </a:r>
          </a:p>
        </p:txBody>
      </p:sp>
      <p:sp>
        <p:nvSpPr>
          <p:cNvPr id="38" name="CuadroTexto 37"/>
          <p:cNvSpPr txBox="1"/>
          <p:nvPr/>
        </p:nvSpPr>
        <p:spPr>
          <a:xfrm>
            <a:off x="8441822" y="2386953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Movilización   </a:t>
            </a:r>
          </a:p>
        </p:txBody>
      </p:sp>
      <p:sp>
        <p:nvSpPr>
          <p:cNvPr id="39" name="CuadroTexto 38"/>
          <p:cNvSpPr txBox="1"/>
          <p:nvPr/>
        </p:nvSpPr>
        <p:spPr>
          <a:xfrm>
            <a:off x="9026295" y="4652073"/>
            <a:ext cx="1009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L.O.A  </a:t>
            </a:r>
          </a:p>
        </p:txBody>
      </p:sp>
      <p:sp>
        <p:nvSpPr>
          <p:cNvPr id="40" name="CuadroTexto 39"/>
          <p:cNvSpPr txBox="1"/>
          <p:nvPr/>
        </p:nvSpPr>
        <p:spPr>
          <a:xfrm>
            <a:off x="10549741" y="5980836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Comercio  </a:t>
            </a:r>
          </a:p>
        </p:txBody>
      </p:sp>
      <p:sp>
        <p:nvSpPr>
          <p:cNvPr id="41" name="CuadroTexto 40"/>
          <p:cNvSpPr txBox="1"/>
          <p:nvPr/>
        </p:nvSpPr>
        <p:spPr>
          <a:xfrm>
            <a:off x="6949681" y="5724060"/>
            <a:ext cx="1760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Pago gravámenes</a:t>
            </a:r>
          </a:p>
        </p:txBody>
      </p:sp>
      <p:sp>
        <p:nvSpPr>
          <p:cNvPr id="42" name="CuadroTexto 41"/>
          <p:cNvSpPr txBox="1"/>
          <p:nvPr/>
        </p:nvSpPr>
        <p:spPr>
          <a:xfrm>
            <a:off x="4398913" y="4516587"/>
            <a:ext cx="1760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Movilización internacional  </a:t>
            </a:r>
          </a:p>
        </p:txBody>
      </p:sp>
      <p:sp>
        <p:nvSpPr>
          <p:cNvPr id="43" name="CuadroTexto 42"/>
          <p:cNvSpPr txBox="1"/>
          <p:nvPr/>
        </p:nvSpPr>
        <p:spPr>
          <a:xfrm>
            <a:off x="10426699" y="3550822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Mercancías   </a:t>
            </a:r>
          </a:p>
        </p:txBody>
      </p:sp>
      <p:sp>
        <p:nvSpPr>
          <p:cNvPr id="44" name="CuadroTexto 43"/>
          <p:cNvSpPr txBox="1"/>
          <p:nvPr/>
        </p:nvSpPr>
        <p:spPr>
          <a:xfrm>
            <a:off x="58788" y="4265996"/>
            <a:ext cx="24961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Equipaje-Pasajeros</a:t>
            </a:r>
          </a:p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Tripulantes  </a:t>
            </a: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36" l="0" r="100000">
                        <a14:foregroundMark x1="25111" y1="67021" x2="25111" y2="67021"/>
                        <a14:foregroundMark x1="70222" y1="69362" x2="70222" y2="69362"/>
                        <a14:foregroundMark x1="33556" y1="43404" x2="33556" y2="43404"/>
                        <a14:foregroundMark x1="28444" y1="43830" x2="28444" y2="438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1983" y="4936570"/>
            <a:ext cx="1406956" cy="1469487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936" l="0" r="100000">
                        <a14:foregroundMark x1="25111" y1="67021" x2="25111" y2="67021"/>
                        <a14:foregroundMark x1="70222" y1="69362" x2="70222" y2="69362"/>
                        <a14:foregroundMark x1="33556" y1="43404" x2="33556" y2="43404"/>
                        <a14:foregroundMark x1="28444" y1="43830" x2="28444" y2="438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49741" y="2598275"/>
            <a:ext cx="1406956" cy="1469487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277" l="0" r="97388">
                        <a14:foregroundMark x1="5970" y1="72872" x2="5970" y2="72872"/>
                        <a14:foregroundMark x1="27985" y1="77128" x2="27985" y2="77128"/>
                        <a14:foregroundMark x1="60821" y1="58511" x2="60821" y2="58511"/>
                        <a14:foregroundMark x1="83955" y1="43617" x2="83955" y2="43617"/>
                        <a14:foregroundMark x1="4478" y1="64362" x2="4478" y2="64362"/>
                        <a14:foregroundMark x1="8955" y1="79255" x2="8955" y2="79255"/>
                        <a14:foregroundMark x1="60448" y1="52660" x2="60448" y2="52660"/>
                        <a14:foregroundMark x1="83582" y1="47872" x2="83582" y2="478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3644" y="3095678"/>
            <a:ext cx="1106790" cy="776405"/>
          </a:xfrm>
          <a:prstGeom prst="rect">
            <a:avLst/>
          </a:prstGeom>
        </p:spPr>
      </p:pic>
      <p:pic>
        <p:nvPicPr>
          <p:cNvPr id="48" name="Imagen 4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6624" l="0" r="100000">
                        <a14:foregroundMark x1="18396" y1="51477" x2="18396" y2="514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6923" y="4855936"/>
            <a:ext cx="916673" cy="1024771"/>
          </a:xfrm>
          <a:prstGeom prst="rect">
            <a:avLst/>
          </a:prstGeom>
        </p:spPr>
      </p:pic>
      <p:pic>
        <p:nvPicPr>
          <p:cNvPr id="49" name="Imagen 4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79851" y="5260606"/>
            <a:ext cx="732858" cy="1056679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0" name="Imagen 4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32915" y="4745069"/>
            <a:ext cx="1394488" cy="1394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" name="Imagen 5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4709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0427" y="2902874"/>
            <a:ext cx="1250073" cy="884883"/>
          </a:xfrm>
          <a:prstGeom prst="rect">
            <a:avLst/>
          </a:prstGeom>
        </p:spPr>
      </p:pic>
      <p:pic>
        <p:nvPicPr>
          <p:cNvPr id="52" name="Imagen 51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8305" l="0" r="100000">
                        <a14:foregroundMark x1="56075" y1="47881" x2="56075" y2="47881"/>
                        <a14:foregroundMark x1="17290" y1="82627" x2="17290" y2="82627"/>
                        <a14:foregroundMark x1="5140" y1="72881" x2="5140" y2="72881"/>
                        <a14:foregroundMark x1="4206" y1="69068" x2="4206" y2="69068"/>
                        <a14:foregroundMark x1="7944" y1="77966" x2="7944" y2="77966"/>
                        <a14:foregroundMark x1="89720" y1="86017" x2="89720" y2="86017"/>
                        <a14:foregroundMark x1="91121" y1="85593" x2="91121" y2="85593"/>
                        <a14:foregroundMark x1="85047" y1="81780" x2="85047" y2="81780"/>
                        <a14:foregroundMark x1="74766" y1="80932" x2="74766" y2="80932"/>
                        <a14:foregroundMark x1="96262" y1="93220" x2="96262" y2="932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7961" y="2582820"/>
            <a:ext cx="863737" cy="952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3" name="Imagen 52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>
                        <a14:foregroundMark x1="37017" y1="12941" x2="37017" y2="12941"/>
                        <a14:foregroundMark x1="14917" y1="65882" x2="14917" y2="65882"/>
                        <a14:foregroundMark x1="81215" y1="87647" x2="81215" y2="87647"/>
                        <a14:foregroundMark x1="75691" y1="88824" x2="75691" y2="88824"/>
                        <a14:foregroundMark x1="8840" y1="66471" x2="8840" y2="664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59427" y="2849440"/>
            <a:ext cx="1084770" cy="1018845"/>
          </a:xfrm>
          <a:prstGeom prst="rect">
            <a:avLst/>
          </a:prstGeom>
        </p:spPr>
      </p:pic>
      <p:pic>
        <p:nvPicPr>
          <p:cNvPr id="54" name="Imagen 53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2513" b="97990" l="0" r="9644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4561" y="2402093"/>
            <a:ext cx="1482587" cy="1166146"/>
          </a:xfrm>
          <a:prstGeom prst="rect">
            <a:avLst/>
          </a:prstGeom>
        </p:spPr>
      </p:pic>
      <p:pic>
        <p:nvPicPr>
          <p:cNvPr id="55" name="Imagen 54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603" y="4968851"/>
            <a:ext cx="1425414" cy="1510416"/>
          </a:xfrm>
          <a:prstGeom prst="rect">
            <a:avLst/>
          </a:prstGeom>
        </p:spPr>
      </p:pic>
      <p:cxnSp>
        <p:nvCxnSpPr>
          <p:cNvPr id="57" name="Conector recto 56"/>
          <p:cNvCxnSpPr>
            <a:stCxn id="33" idx="3"/>
            <a:endCxn id="54" idx="1"/>
          </p:cNvCxnSpPr>
          <p:nvPr/>
        </p:nvCxnSpPr>
        <p:spPr>
          <a:xfrm>
            <a:off x="1851681" y="2772258"/>
            <a:ext cx="582880" cy="212908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1" name="Conector recto 60"/>
          <p:cNvCxnSpPr>
            <a:stCxn id="54" idx="3"/>
            <a:endCxn id="36" idx="1"/>
          </p:cNvCxnSpPr>
          <p:nvPr/>
        </p:nvCxnSpPr>
        <p:spPr>
          <a:xfrm flipV="1">
            <a:off x="3917148" y="2718983"/>
            <a:ext cx="373245" cy="266183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4" name="Conector recto 63"/>
          <p:cNvCxnSpPr>
            <a:stCxn id="36" idx="3"/>
            <a:endCxn id="52" idx="1"/>
          </p:cNvCxnSpPr>
          <p:nvPr/>
        </p:nvCxnSpPr>
        <p:spPr>
          <a:xfrm>
            <a:off x="6051229" y="2718983"/>
            <a:ext cx="796732" cy="340104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7" name="Conector recto 66"/>
          <p:cNvCxnSpPr>
            <a:stCxn id="52" idx="3"/>
            <a:endCxn id="38" idx="1"/>
          </p:cNvCxnSpPr>
          <p:nvPr/>
        </p:nvCxnSpPr>
        <p:spPr>
          <a:xfrm flipV="1">
            <a:off x="7711698" y="2617786"/>
            <a:ext cx="730124" cy="441301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1" name="Conector recto 70"/>
          <p:cNvCxnSpPr>
            <a:stCxn id="38" idx="3"/>
            <a:endCxn id="46" idx="1"/>
          </p:cNvCxnSpPr>
          <p:nvPr/>
        </p:nvCxnSpPr>
        <p:spPr>
          <a:xfrm>
            <a:off x="10202658" y="2617786"/>
            <a:ext cx="347083" cy="715233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4" name="Conector recto 73"/>
          <p:cNvCxnSpPr>
            <a:stCxn id="46" idx="2"/>
            <a:endCxn id="50" idx="0"/>
          </p:cNvCxnSpPr>
          <p:nvPr/>
        </p:nvCxnSpPr>
        <p:spPr>
          <a:xfrm>
            <a:off x="11253219" y="4067762"/>
            <a:ext cx="176940" cy="677307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7" name="Conector recto 76"/>
          <p:cNvCxnSpPr>
            <a:stCxn id="45" idx="1"/>
            <a:endCxn id="55" idx="3"/>
          </p:cNvCxnSpPr>
          <p:nvPr/>
        </p:nvCxnSpPr>
        <p:spPr>
          <a:xfrm flipH="1">
            <a:off x="1825017" y="5671314"/>
            <a:ext cx="676966" cy="52745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8" name="Conector recto 77"/>
          <p:cNvCxnSpPr>
            <a:stCxn id="42" idx="1"/>
            <a:endCxn id="45" idx="3"/>
          </p:cNvCxnSpPr>
          <p:nvPr/>
        </p:nvCxnSpPr>
        <p:spPr>
          <a:xfrm flipH="1">
            <a:off x="3908939" y="4932086"/>
            <a:ext cx="489974" cy="739228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9" name="Conector recto 78"/>
          <p:cNvCxnSpPr>
            <a:stCxn id="48" idx="1"/>
            <a:endCxn id="42" idx="3"/>
          </p:cNvCxnSpPr>
          <p:nvPr/>
        </p:nvCxnSpPr>
        <p:spPr>
          <a:xfrm flipH="1" flipV="1">
            <a:off x="6159749" y="4932086"/>
            <a:ext cx="1227174" cy="436236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0" name="Conector recto 79"/>
          <p:cNvCxnSpPr>
            <a:stCxn id="39" idx="1"/>
            <a:endCxn id="48" idx="3"/>
          </p:cNvCxnSpPr>
          <p:nvPr/>
        </p:nvCxnSpPr>
        <p:spPr>
          <a:xfrm flipH="1">
            <a:off x="8303596" y="4882906"/>
            <a:ext cx="722699" cy="485416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1" name="Conector recto 80"/>
          <p:cNvCxnSpPr>
            <a:stCxn id="50" idx="2"/>
            <a:endCxn id="39" idx="3"/>
          </p:cNvCxnSpPr>
          <p:nvPr/>
        </p:nvCxnSpPr>
        <p:spPr>
          <a:xfrm flipH="1" flipV="1">
            <a:off x="10035671" y="4882906"/>
            <a:ext cx="697244" cy="559407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061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ítulo 1"/>
          <p:cNvSpPr txBox="1">
            <a:spLocks/>
          </p:cNvSpPr>
          <p:nvPr/>
        </p:nvSpPr>
        <p:spPr>
          <a:xfrm>
            <a:off x="-262751" y="954091"/>
            <a:ext cx="12454751" cy="70696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VE" sz="48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LA POTESTAD ADUANERA</a:t>
            </a:r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23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1124" y="4611401"/>
            <a:ext cx="888782" cy="716951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62" b="94846" l="1846" r="9392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357722">
            <a:off x="7608213" y="6133532"/>
            <a:ext cx="730801" cy="730801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7279" y="4007780"/>
            <a:ext cx="1160984" cy="6047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4400" y="2738298"/>
            <a:ext cx="1099616" cy="9412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57" b="89520" l="10000" r="96364">
                        <a14:foregroundMark x1="63636" y1="30568" x2="63636" y2="30568"/>
                        <a14:foregroundMark x1="63636" y1="35808" x2="63636" y2="35808"/>
                        <a14:foregroundMark x1="63636" y1="16594" x2="63636" y2="16594"/>
                        <a14:foregroundMark x1="75909" y1="16594" x2="75909" y2="16594"/>
                        <a14:foregroundMark x1="83636" y1="25328" x2="83636" y2="25328"/>
                        <a14:foregroundMark x1="82273" y1="20087" x2="82273" y2="20087"/>
                        <a14:foregroundMark x1="78636" y1="16594" x2="78636" y2="16594"/>
                        <a14:foregroundMark x1="78182" y1="14847" x2="78182" y2="14847"/>
                        <a14:foregroundMark x1="74545" y1="11790" x2="74545" y2="11790"/>
                        <a14:foregroundMark x1="45000" y1="11354" x2="45000" y2="113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43492" y="2983426"/>
            <a:ext cx="1351818" cy="792914"/>
          </a:xfrm>
          <a:prstGeom prst="rect">
            <a:avLst/>
          </a:prstGeom>
        </p:spPr>
      </p:pic>
      <p:pic>
        <p:nvPicPr>
          <p:cNvPr id="26" name="Imagen 2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8029" b="96350" l="0" r="97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23411" y="2798533"/>
            <a:ext cx="1297516" cy="634856"/>
          </a:xfrm>
          <a:prstGeom prst="rect">
            <a:avLst/>
          </a:prstGeom>
        </p:spPr>
      </p:pic>
      <p:pic>
        <p:nvPicPr>
          <p:cNvPr id="28" name="Imagen 2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4709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8178" y="4072559"/>
            <a:ext cx="1044189" cy="739145"/>
          </a:xfrm>
          <a:prstGeom prst="rect">
            <a:avLst/>
          </a:prstGeom>
        </p:spPr>
      </p:pic>
      <p:sp>
        <p:nvSpPr>
          <p:cNvPr id="50" name="CuadroTexto 49"/>
          <p:cNvSpPr txBox="1"/>
          <p:nvPr/>
        </p:nvSpPr>
        <p:spPr>
          <a:xfrm>
            <a:off x="5232165" y="3355050"/>
            <a:ext cx="1760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>
                <a:latin typeface="Baskerville Old Face" panose="02020602080505020303" pitchFamily="18" charset="0"/>
              </a:rPr>
              <a:t>Ejercida   </a:t>
            </a:r>
          </a:p>
        </p:txBody>
      </p:sp>
      <p:sp>
        <p:nvSpPr>
          <p:cNvPr id="51" name="CuadroTexto 50"/>
          <p:cNvSpPr txBox="1"/>
          <p:nvPr/>
        </p:nvSpPr>
        <p:spPr>
          <a:xfrm>
            <a:off x="10021100" y="3155226"/>
            <a:ext cx="2049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>
                <a:latin typeface="Baskerville Old Face" panose="02020602080505020303" pitchFamily="18" charset="0"/>
              </a:rPr>
              <a:t>Importancia   </a:t>
            </a:r>
          </a:p>
        </p:txBody>
      </p:sp>
      <p:sp>
        <p:nvSpPr>
          <p:cNvPr id="53" name="CuadroTexto 52"/>
          <p:cNvSpPr txBox="1"/>
          <p:nvPr/>
        </p:nvSpPr>
        <p:spPr>
          <a:xfrm>
            <a:off x="7492536" y="3241562"/>
            <a:ext cx="2049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Caso particular del impuesto   </a:t>
            </a:r>
          </a:p>
        </p:txBody>
      </p:sp>
      <p:sp>
        <p:nvSpPr>
          <p:cNvPr id="57" name="CuadroTexto 56"/>
          <p:cNvSpPr txBox="1"/>
          <p:nvPr/>
        </p:nvSpPr>
        <p:spPr>
          <a:xfrm>
            <a:off x="1571279" y="2706115"/>
            <a:ext cx="2049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Función </a:t>
            </a:r>
          </a:p>
        </p:txBody>
      </p:sp>
      <p:sp>
        <p:nvSpPr>
          <p:cNvPr id="65" name="CuadroTexto 64"/>
          <p:cNvSpPr txBox="1"/>
          <p:nvPr/>
        </p:nvSpPr>
        <p:spPr>
          <a:xfrm>
            <a:off x="98513" y="4615209"/>
            <a:ext cx="1524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Recaudadora   </a:t>
            </a:r>
          </a:p>
        </p:txBody>
      </p:sp>
      <p:sp>
        <p:nvSpPr>
          <p:cNvPr id="66" name="CuadroTexto 65"/>
          <p:cNvSpPr txBox="1"/>
          <p:nvPr/>
        </p:nvSpPr>
        <p:spPr>
          <a:xfrm>
            <a:off x="1655325" y="4211298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Protectora   </a:t>
            </a:r>
          </a:p>
        </p:txBody>
      </p:sp>
      <p:sp>
        <p:nvSpPr>
          <p:cNvPr id="68" name="CuadroTexto 67"/>
          <p:cNvSpPr txBox="1"/>
          <p:nvPr/>
        </p:nvSpPr>
        <p:spPr>
          <a:xfrm>
            <a:off x="3247353" y="4553654"/>
            <a:ext cx="1760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Selectiva  </a:t>
            </a:r>
          </a:p>
        </p:txBody>
      </p:sp>
      <p:pic>
        <p:nvPicPr>
          <p:cNvPr id="72" name="Imagen 7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76811" y="6172406"/>
            <a:ext cx="930947" cy="6530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" name="Imagen 7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6624" l="0" r="100000">
                        <a14:foregroundMark x1="18396" y1="51477" x2="18396" y2="514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97474" y="3864365"/>
            <a:ext cx="916673" cy="1024771"/>
          </a:xfrm>
          <a:prstGeom prst="rect">
            <a:avLst/>
          </a:prstGeom>
        </p:spPr>
      </p:pic>
      <p:sp>
        <p:nvSpPr>
          <p:cNvPr id="75" name="CuadroTexto 74"/>
          <p:cNvSpPr txBox="1"/>
          <p:nvPr/>
        </p:nvSpPr>
        <p:spPr>
          <a:xfrm>
            <a:off x="7035887" y="5646883"/>
            <a:ext cx="176083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Baja </a:t>
            </a:r>
            <a:r>
              <a:rPr lang="es-VE" sz="1600" b="1" dirty="0">
                <a:latin typeface="Baskerville Old Face" panose="02020602080505020303" pitchFamily="18" charset="0"/>
              </a:rPr>
              <a:t>productividad </a:t>
            </a:r>
            <a:r>
              <a:rPr lang="es-VE" b="1" dirty="0">
                <a:latin typeface="Baskerville Old Face" panose="02020602080505020303" pitchFamily="18" charset="0"/>
              </a:rPr>
              <a:t> </a:t>
            </a:r>
            <a:endParaRPr lang="es-VE" sz="2000" b="1" dirty="0">
              <a:latin typeface="Baskerville Old Face" panose="02020602080505020303" pitchFamily="18" charset="0"/>
            </a:endParaRPr>
          </a:p>
        </p:txBody>
      </p:sp>
      <p:sp>
        <p:nvSpPr>
          <p:cNvPr id="76" name="CuadroTexto 75"/>
          <p:cNvSpPr txBox="1"/>
          <p:nvPr/>
        </p:nvSpPr>
        <p:spPr>
          <a:xfrm>
            <a:off x="8549495" y="5676160"/>
            <a:ext cx="1911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Alto </a:t>
            </a:r>
            <a:r>
              <a:rPr lang="es-VE" sz="1600" b="1" dirty="0">
                <a:latin typeface="Baskerville Old Face" panose="02020602080505020303" pitchFamily="18" charset="0"/>
              </a:rPr>
              <a:t>nivel de incumplimiento</a:t>
            </a:r>
          </a:p>
        </p:txBody>
      </p:sp>
      <p:cxnSp>
        <p:nvCxnSpPr>
          <p:cNvPr id="90" name="Conector recto 89"/>
          <p:cNvCxnSpPr/>
          <p:nvPr/>
        </p:nvCxnSpPr>
        <p:spPr>
          <a:xfrm flipV="1">
            <a:off x="2552700" y="2407302"/>
            <a:ext cx="8470900" cy="51823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5" name="Conector recto 94"/>
          <p:cNvCxnSpPr/>
          <p:nvPr/>
        </p:nvCxnSpPr>
        <p:spPr>
          <a:xfrm>
            <a:off x="2551799" y="2465920"/>
            <a:ext cx="901" cy="26536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8" name="Conector recto 97"/>
          <p:cNvCxnSpPr/>
          <p:nvPr/>
        </p:nvCxnSpPr>
        <p:spPr>
          <a:xfrm>
            <a:off x="6079525" y="2286000"/>
            <a:ext cx="0" cy="173125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1" name="Conector recto 100"/>
          <p:cNvCxnSpPr/>
          <p:nvPr/>
        </p:nvCxnSpPr>
        <p:spPr>
          <a:xfrm>
            <a:off x="11023600" y="2466700"/>
            <a:ext cx="901" cy="26536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2" name="Rectángulo: esquinas redondeadas 101"/>
          <p:cNvSpPr/>
          <p:nvPr/>
        </p:nvSpPr>
        <p:spPr>
          <a:xfrm>
            <a:off x="175680" y="5197138"/>
            <a:ext cx="1344252" cy="1226295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Recauda impuestos a través de la importación.</a:t>
            </a:r>
          </a:p>
        </p:txBody>
      </p:sp>
      <p:sp>
        <p:nvSpPr>
          <p:cNvPr id="103" name="Rectángulo: esquinas redondeadas 102"/>
          <p:cNvSpPr/>
          <p:nvPr/>
        </p:nvSpPr>
        <p:spPr>
          <a:xfrm>
            <a:off x="3524289" y="4007781"/>
            <a:ext cx="1183974" cy="947112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04" name="Rectángulo: esquinas redondeadas 103"/>
          <p:cNvSpPr/>
          <p:nvPr/>
        </p:nvSpPr>
        <p:spPr>
          <a:xfrm>
            <a:off x="1826841" y="4287264"/>
            <a:ext cx="1397522" cy="1038265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05" name="Rectángulo: esquinas redondeadas 104"/>
          <p:cNvSpPr/>
          <p:nvPr/>
        </p:nvSpPr>
        <p:spPr>
          <a:xfrm>
            <a:off x="116003" y="4007781"/>
            <a:ext cx="1455276" cy="962096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cxnSp>
        <p:nvCxnSpPr>
          <p:cNvPr id="111" name="Conector recto 110"/>
          <p:cNvCxnSpPr/>
          <p:nvPr/>
        </p:nvCxnSpPr>
        <p:spPr>
          <a:xfrm>
            <a:off x="4116276" y="3776340"/>
            <a:ext cx="0" cy="173125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2" name="Conector recto 111"/>
          <p:cNvCxnSpPr/>
          <p:nvPr/>
        </p:nvCxnSpPr>
        <p:spPr>
          <a:xfrm>
            <a:off x="843641" y="3741569"/>
            <a:ext cx="0" cy="173125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3" name="Conector recto 112"/>
          <p:cNvCxnSpPr/>
          <p:nvPr/>
        </p:nvCxnSpPr>
        <p:spPr>
          <a:xfrm>
            <a:off x="2529506" y="3824238"/>
            <a:ext cx="4522" cy="42040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7" name="Conector recto 116"/>
          <p:cNvCxnSpPr/>
          <p:nvPr/>
        </p:nvCxnSpPr>
        <p:spPr>
          <a:xfrm>
            <a:off x="2525602" y="3603215"/>
            <a:ext cx="0" cy="173125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8" name="Conector recto 117"/>
          <p:cNvCxnSpPr/>
          <p:nvPr/>
        </p:nvCxnSpPr>
        <p:spPr>
          <a:xfrm flipV="1">
            <a:off x="843641" y="3741569"/>
            <a:ext cx="3272635" cy="4601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19" name="Rectángulo: esquinas redondeadas 118"/>
          <p:cNvSpPr/>
          <p:nvPr/>
        </p:nvSpPr>
        <p:spPr>
          <a:xfrm>
            <a:off x="10037534" y="2787801"/>
            <a:ext cx="2016882" cy="815414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0" name="Rectángulo: esquinas redondeadas 119"/>
          <p:cNvSpPr/>
          <p:nvPr/>
        </p:nvSpPr>
        <p:spPr>
          <a:xfrm>
            <a:off x="10380509" y="3895900"/>
            <a:ext cx="1751161" cy="2870332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Gravan a la importación y la exportación de bienes aunque, no todo paso de mercancía a través de la misma contribuye el impuesto de la aduana.</a:t>
            </a:r>
          </a:p>
        </p:txBody>
      </p:sp>
      <p:sp>
        <p:nvSpPr>
          <p:cNvPr id="121" name="Rectángulo: esquinas redondeadas 120"/>
          <p:cNvSpPr/>
          <p:nvPr/>
        </p:nvSpPr>
        <p:spPr>
          <a:xfrm>
            <a:off x="7315200" y="5695269"/>
            <a:ext cx="1202210" cy="1070963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2" name="Rectángulo: esquinas redondeadas 121"/>
          <p:cNvSpPr/>
          <p:nvPr/>
        </p:nvSpPr>
        <p:spPr>
          <a:xfrm>
            <a:off x="5116317" y="4211298"/>
            <a:ext cx="1955707" cy="2554934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Todos aquellos organismo públicos que de una u otra forman intervienen en la fijación, determinación y control del régimen fiscal aplicable al trafico de mercancías.</a:t>
            </a:r>
          </a:p>
        </p:txBody>
      </p:sp>
      <p:sp>
        <p:nvSpPr>
          <p:cNvPr id="123" name="Rectángulo: esquinas redondeadas 122"/>
          <p:cNvSpPr/>
          <p:nvPr/>
        </p:nvSpPr>
        <p:spPr>
          <a:xfrm>
            <a:off x="5347086" y="2760061"/>
            <a:ext cx="1577459" cy="1118209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4" name="Rectángulo: esquinas redondeadas 123"/>
          <p:cNvSpPr/>
          <p:nvPr/>
        </p:nvSpPr>
        <p:spPr>
          <a:xfrm>
            <a:off x="8796723" y="5695269"/>
            <a:ext cx="1388677" cy="1070963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5" name="Rectángulo: esquinas redondeadas 124"/>
          <p:cNvSpPr/>
          <p:nvPr/>
        </p:nvSpPr>
        <p:spPr>
          <a:xfrm>
            <a:off x="1944224" y="5588996"/>
            <a:ext cx="1236187" cy="820657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Protege la producción nacional.</a:t>
            </a:r>
          </a:p>
        </p:txBody>
      </p:sp>
      <p:sp>
        <p:nvSpPr>
          <p:cNvPr id="126" name="Rectángulo: esquinas redondeadas 125"/>
          <p:cNvSpPr/>
          <p:nvPr/>
        </p:nvSpPr>
        <p:spPr>
          <a:xfrm>
            <a:off x="1842841" y="2738075"/>
            <a:ext cx="1506626" cy="820657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7" name="Rectángulo: esquinas redondeadas 126"/>
          <p:cNvSpPr/>
          <p:nvPr/>
        </p:nvSpPr>
        <p:spPr>
          <a:xfrm>
            <a:off x="7608213" y="3109458"/>
            <a:ext cx="1882564" cy="1673204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128" name="Rectángulo: esquinas redondeadas 127"/>
          <p:cNvSpPr/>
          <p:nvPr/>
        </p:nvSpPr>
        <p:spPr>
          <a:xfrm>
            <a:off x="3532532" y="5197138"/>
            <a:ext cx="1166041" cy="1246325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Buena selección de decisiones</a:t>
            </a:r>
          </a:p>
        </p:txBody>
      </p:sp>
      <p:cxnSp>
        <p:nvCxnSpPr>
          <p:cNvPr id="129" name="Conector recto 128"/>
          <p:cNvCxnSpPr/>
          <p:nvPr/>
        </p:nvCxnSpPr>
        <p:spPr>
          <a:xfrm>
            <a:off x="6078624" y="2453232"/>
            <a:ext cx="901" cy="265360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0" name="Conector recto 129"/>
          <p:cNvCxnSpPr>
            <a:endCxn id="127" idx="0"/>
          </p:cNvCxnSpPr>
          <p:nvPr/>
        </p:nvCxnSpPr>
        <p:spPr>
          <a:xfrm>
            <a:off x="8517410" y="2487301"/>
            <a:ext cx="32085" cy="622157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 flipV="1">
            <a:off x="7651175" y="5214505"/>
            <a:ext cx="1944240" cy="4602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7" name="Conector recto 136"/>
          <p:cNvCxnSpPr/>
          <p:nvPr/>
        </p:nvCxnSpPr>
        <p:spPr>
          <a:xfrm flipH="1">
            <a:off x="8655810" y="4801771"/>
            <a:ext cx="444" cy="398227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9" name="Conector recto 138"/>
          <p:cNvCxnSpPr/>
          <p:nvPr/>
        </p:nvCxnSpPr>
        <p:spPr>
          <a:xfrm>
            <a:off x="7646653" y="5222793"/>
            <a:ext cx="4522" cy="42040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0" name="Conector recto 139"/>
          <p:cNvCxnSpPr/>
          <p:nvPr/>
        </p:nvCxnSpPr>
        <p:spPr>
          <a:xfrm>
            <a:off x="9597445" y="5233614"/>
            <a:ext cx="4522" cy="42040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1" name="Conector recto 140"/>
          <p:cNvCxnSpPr/>
          <p:nvPr/>
        </p:nvCxnSpPr>
        <p:spPr>
          <a:xfrm flipH="1">
            <a:off x="11045974" y="3657060"/>
            <a:ext cx="444" cy="19911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3" name="Conector recto 142"/>
          <p:cNvCxnSpPr/>
          <p:nvPr/>
        </p:nvCxnSpPr>
        <p:spPr>
          <a:xfrm>
            <a:off x="6078624" y="3893144"/>
            <a:ext cx="0" cy="286062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8" name="Conector recto 147"/>
          <p:cNvCxnSpPr/>
          <p:nvPr/>
        </p:nvCxnSpPr>
        <p:spPr>
          <a:xfrm flipH="1">
            <a:off x="843197" y="4969876"/>
            <a:ext cx="444" cy="19911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9" name="Conector recto 148"/>
          <p:cNvCxnSpPr/>
          <p:nvPr/>
        </p:nvCxnSpPr>
        <p:spPr>
          <a:xfrm flipH="1">
            <a:off x="2531018" y="5324697"/>
            <a:ext cx="444" cy="19911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0" name="Conector recto 149"/>
          <p:cNvCxnSpPr/>
          <p:nvPr/>
        </p:nvCxnSpPr>
        <p:spPr>
          <a:xfrm flipH="1">
            <a:off x="4119624" y="4977608"/>
            <a:ext cx="444" cy="199114"/>
          </a:xfrm>
          <a:prstGeom prst="lin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4379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25 Flecha curvada hacia la izquierda"/>
          <p:cNvSpPr/>
          <p:nvPr/>
        </p:nvSpPr>
        <p:spPr>
          <a:xfrm rot="16200000">
            <a:off x="5273154" y="161197"/>
            <a:ext cx="542482" cy="1482907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4" name="25 Flecha curvada hacia la izquierda"/>
          <p:cNvSpPr/>
          <p:nvPr/>
        </p:nvSpPr>
        <p:spPr>
          <a:xfrm rot="5200333" flipV="1">
            <a:off x="5175408" y="5142266"/>
            <a:ext cx="542482" cy="1258047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711130" y="1240444"/>
            <a:ext cx="5845870" cy="18018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VE" sz="2400" b="1" dirty="0">
                <a:latin typeface="Baskerville Old Face" panose="02020602080505020303" pitchFamily="18" charset="0"/>
              </a:rPr>
              <a:t>los bienes se encuentran bajo potestad aduanera cuando están depositados en las zonas primarias de las aduanas a la espera de la culminación de los trámites respectivos de la correspondiente orden de levante</a:t>
            </a:r>
            <a:r>
              <a:rPr lang="es-VE" sz="2000" dirty="0"/>
              <a:t>. 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5711130" y="3459042"/>
            <a:ext cx="5845870" cy="1797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Al desglosar esa potestad pone como un elemento entre otros la de autorizar o impedir el desaduana miento. 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4663977" y="492144"/>
            <a:ext cx="1760836" cy="461665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considera  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4663977" y="5824656"/>
            <a:ext cx="1760836" cy="46166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Art. 6  </a:t>
            </a:r>
          </a:p>
        </p:txBody>
      </p:sp>
      <p:pic>
        <p:nvPicPr>
          <p:cNvPr id="22" name="15 Imagen" descr="descarg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77686">
            <a:off x="1223997" y="1138412"/>
            <a:ext cx="2962910" cy="42721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97244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1751853" y="656168"/>
            <a:ext cx="8761413" cy="70696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VE" sz="6000" dirty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CONCLUSIONES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78" b="93778" l="4000" r="95556"/>
                    </a14:imgEffect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43934" y="3033601"/>
            <a:ext cx="4259263" cy="4259263"/>
          </a:xfrm>
          <a:prstGeom prst="rect">
            <a:avLst/>
          </a:prstGeom>
        </p:spPr>
      </p:pic>
      <p:sp>
        <p:nvSpPr>
          <p:cNvPr id="21" name="Cerrar llave 20"/>
          <p:cNvSpPr/>
          <p:nvPr/>
        </p:nvSpPr>
        <p:spPr>
          <a:xfrm>
            <a:off x="737417" y="4927600"/>
            <a:ext cx="3124200" cy="1473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sp>
        <p:nvSpPr>
          <p:cNvPr id="23" name="Cerrar llave 22"/>
          <p:cNvSpPr/>
          <p:nvPr/>
        </p:nvSpPr>
        <p:spPr>
          <a:xfrm>
            <a:off x="3975917" y="4872910"/>
            <a:ext cx="3124200" cy="1473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sp>
        <p:nvSpPr>
          <p:cNvPr id="24" name="Cerrar llave 23"/>
          <p:cNvSpPr/>
          <p:nvPr/>
        </p:nvSpPr>
        <p:spPr>
          <a:xfrm>
            <a:off x="7903392" y="4927600"/>
            <a:ext cx="3124200" cy="1473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VE" dirty="0"/>
          </a:p>
        </p:txBody>
      </p:sp>
      <p:sp>
        <p:nvSpPr>
          <p:cNvPr id="25" name="CuadroTexto 24"/>
          <p:cNvSpPr txBox="1"/>
          <p:nvPr/>
        </p:nvSpPr>
        <p:spPr>
          <a:xfrm>
            <a:off x="250479" y="5255567"/>
            <a:ext cx="2353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000" b="1" dirty="0">
                <a:latin typeface="Baskerville Old Face" panose="02020602080505020303" pitchFamily="18" charset="0"/>
              </a:rPr>
              <a:t>Función 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3591931" y="5250020"/>
            <a:ext cx="2353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000" b="1" dirty="0">
                <a:latin typeface="Baskerville Old Face" panose="02020602080505020303" pitchFamily="18" charset="0"/>
              </a:rPr>
              <a:t>Alcance 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7112471" y="5250020"/>
            <a:ext cx="2353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000" b="1" dirty="0">
                <a:latin typeface="Baskerville Old Face" panose="02020602080505020303" pitchFamily="18" charset="0"/>
              </a:rPr>
              <a:t>Incidencia</a:t>
            </a: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8634" y="1883564"/>
            <a:ext cx="3999746" cy="2655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Título 1"/>
          <p:cNvSpPr txBox="1">
            <a:spLocks/>
          </p:cNvSpPr>
          <p:nvPr/>
        </p:nvSpPr>
        <p:spPr>
          <a:xfrm>
            <a:off x="-437717" y="3385402"/>
            <a:ext cx="12454751" cy="70696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VE" sz="48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LA POTESTAD ADUANERA</a:t>
            </a:r>
          </a:p>
        </p:txBody>
      </p:sp>
    </p:spTree>
    <p:extLst>
      <p:ext uri="{BB962C8B-B14F-4D97-AF65-F5344CB8AC3E}">
        <p14:creationId xmlns:p14="http://schemas.microsoft.com/office/powerpoint/2010/main" val="1143822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867" y="379526"/>
            <a:ext cx="1872368" cy="13134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uadroTexto 6"/>
          <p:cNvSpPr txBox="1"/>
          <p:nvPr/>
        </p:nvSpPr>
        <p:spPr>
          <a:xfrm>
            <a:off x="6276429" y="1636772"/>
            <a:ext cx="2049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Aumentar  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709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68178" y="1963216"/>
            <a:ext cx="1931622" cy="136732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62" b="94846" l="1846" r="9392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10330" y="4688087"/>
            <a:ext cx="1505778" cy="150577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7"/>
          <a:srcRect b="8058"/>
          <a:stretch/>
        </p:blipFill>
        <p:spPr>
          <a:xfrm>
            <a:off x="3971966" y="4929797"/>
            <a:ext cx="1578974" cy="14582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67313" y="2222105"/>
            <a:ext cx="1686893" cy="9966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6305" y="4321718"/>
            <a:ext cx="1850832" cy="114204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7388" y="3905099"/>
            <a:ext cx="1943886" cy="125412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38" b="100000" l="639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1070" y="833039"/>
            <a:ext cx="1927325" cy="131309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15950" y="2701604"/>
            <a:ext cx="4350563" cy="1237835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softEdge rad="317500"/>
          </a:effectLst>
        </p:spPr>
      </p:pic>
      <p:sp>
        <p:nvSpPr>
          <p:cNvPr id="16" name="CuadroTexto 15"/>
          <p:cNvSpPr txBox="1"/>
          <p:nvPr/>
        </p:nvSpPr>
        <p:spPr>
          <a:xfrm>
            <a:off x="9168178" y="4301327"/>
            <a:ext cx="2049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Disminuir   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6766305" y="5386611"/>
            <a:ext cx="2049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Combatir la corrupción   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3601070" y="4600531"/>
            <a:ext cx="2187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Infraestructura  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904457" y="5155484"/>
            <a:ext cx="2049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Plataforma tecnológica   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904457" y="1614319"/>
            <a:ext cx="2049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Contribuyentes  </a:t>
            </a:r>
          </a:p>
        </p:txBody>
      </p:sp>
      <p:sp>
        <p:nvSpPr>
          <p:cNvPr id="21" name="CuadroTexto 20"/>
          <p:cNvSpPr txBox="1"/>
          <p:nvPr/>
        </p:nvSpPr>
        <p:spPr>
          <a:xfrm>
            <a:off x="3308517" y="574586"/>
            <a:ext cx="2049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Marco legal   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9470193" y="1331886"/>
            <a:ext cx="20497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Recaudación tributaria   </a:t>
            </a:r>
          </a:p>
        </p:txBody>
      </p:sp>
      <p:grpSp>
        <p:nvGrpSpPr>
          <p:cNvPr id="23" name="Grupo 22"/>
          <p:cNvGrpSpPr/>
          <p:nvPr/>
        </p:nvGrpSpPr>
        <p:grpSpPr>
          <a:xfrm rot="15684726">
            <a:off x="6343768" y="2057935"/>
            <a:ext cx="342081" cy="432799"/>
            <a:chOff x="5384708" y="986662"/>
            <a:chExt cx="342081" cy="432799"/>
          </a:xfrm>
        </p:grpSpPr>
        <p:sp>
          <p:nvSpPr>
            <p:cNvPr id="24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5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upo 25"/>
          <p:cNvGrpSpPr/>
          <p:nvPr/>
        </p:nvGrpSpPr>
        <p:grpSpPr>
          <a:xfrm rot="21032708">
            <a:off x="8964428" y="1043032"/>
            <a:ext cx="342081" cy="432799"/>
            <a:chOff x="5384708" y="986662"/>
            <a:chExt cx="342081" cy="432799"/>
          </a:xfrm>
        </p:grpSpPr>
        <p:sp>
          <p:nvSpPr>
            <p:cNvPr id="27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8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upo 31"/>
          <p:cNvGrpSpPr/>
          <p:nvPr/>
        </p:nvGrpSpPr>
        <p:grpSpPr>
          <a:xfrm rot="4415326">
            <a:off x="10150309" y="3666336"/>
            <a:ext cx="342081" cy="432799"/>
            <a:chOff x="5384708" y="986662"/>
            <a:chExt cx="342081" cy="432799"/>
          </a:xfrm>
        </p:grpSpPr>
        <p:sp>
          <p:nvSpPr>
            <p:cNvPr id="33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4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upo 34"/>
          <p:cNvGrpSpPr/>
          <p:nvPr/>
        </p:nvGrpSpPr>
        <p:grpSpPr>
          <a:xfrm rot="7289183">
            <a:off x="9038644" y="5214907"/>
            <a:ext cx="342081" cy="432799"/>
            <a:chOff x="5384708" y="986662"/>
            <a:chExt cx="342081" cy="432799"/>
          </a:xfrm>
        </p:grpSpPr>
        <p:sp>
          <p:nvSpPr>
            <p:cNvPr id="36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7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Grupo 37"/>
          <p:cNvGrpSpPr/>
          <p:nvPr/>
        </p:nvGrpSpPr>
        <p:grpSpPr>
          <a:xfrm rot="8269263">
            <a:off x="6044223" y="5361047"/>
            <a:ext cx="342081" cy="432799"/>
            <a:chOff x="5384708" y="986662"/>
            <a:chExt cx="342081" cy="432799"/>
          </a:xfrm>
        </p:grpSpPr>
        <p:sp>
          <p:nvSpPr>
            <p:cNvPr id="39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0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Grupo 40"/>
          <p:cNvGrpSpPr/>
          <p:nvPr/>
        </p:nvGrpSpPr>
        <p:grpSpPr>
          <a:xfrm rot="9421123">
            <a:off x="3154227" y="5328596"/>
            <a:ext cx="342081" cy="432799"/>
            <a:chOff x="5384708" y="986662"/>
            <a:chExt cx="342081" cy="432799"/>
          </a:xfrm>
        </p:grpSpPr>
        <p:sp>
          <p:nvSpPr>
            <p:cNvPr id="42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3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Grupo 43"/>
          <p:cNvGrpSpPr/>
          <p:nvPr/>
        </p:nvGrpSpPr>
        <p:grpSpPr>
          <a:xfrm rot="14305497">
            <a:off x="1758291" y="3399334"/>
            <a:ext cx="342081" cy="432799"/>
            <a:chOff x="5384708" y="986662"/>
            <a:chExt cx="342081" cy="432799"/>
          </a:xfrm>
        </p:grpSpPr>
        <p:sp>
          <p:nvSpPr>
            <p:cNvPr id="45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6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Grupo 46"/>
          <p:cNvGrpSpPr/>
          <p:nvPr/>
        </p:nvGrpSpPr>
        <p:grpSpPr>
          <a:xfrm rot="17607342">
            <a:off x="2468071" y="902621"/>
            <a:ext cx="342081" cy="432799"/>
            <a:chOff x="5384708" y="986662"/>
            <a:chExt cx="342081" cy="432799"/>
          </a:xfrm>
        </p:grpSpPr>
        <p:sp>
          <p:nvSpPr>
            <p:cNvPr id="48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49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8660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VE" sz="6000" dirty="0"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RECOMENDACIONES</a:t>
            </a:r>
          </a:p>
        </p:txBody>
      </p:sp>
      <p:grpSp>
        <p:nvGrpSpPr>
          <p:cNvPr id="6" name="Grupo 5"/>
          <p:cNvGrpSpPr/>
          <p:nvPr/>
        </p:nvGrpSpPr>
        <p:grpSpPr>
          <a:xfrm rot="3257050">
            <a:off x="1317775" y="2231355"/>
            <a:ext cx="342081" cy="432799"/>
            <a:chOff x="5384708" y="986662"/>
            <a:chExt cx="342081" cy="432799"/>
          </a:xfrm>
        </p:grpSpPr>
        <p:sp>
          <p:nvSpPr>
            <p:cNvPr id="8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sp>
        <p:nvSpPr>
          <p:cNvPr id="10" name="Rectángulo: esquinas redondeadas 9"/>
          <p:cNvSpPr/>
          <p:nvPr/>
        </p:nvSpPr>
        <p:spPr>
          <a:xfrm>
            <a:off x="317896" y="3694708"/>
            <a:ext cx="2371716" cy="2325092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Profundización teórica de aspectos que conforman los principios tributarios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317896" y="2625133"/>
            <a:ext cx="2353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recomienda </a:t>
            </a:r>
          </a:p>
        </p:txBody>
      </p:sp>
      <p:grpSp>
        <p:nvGrpSpPr>
          <p:cNvPr id="12" name="Grupo 11"/>
          <p:cNvGrpSpPr/>
          <p:nvPr/>
        </p:nvGrpSpPr>
        <p:grpSpPr>
          <a:xfrm rot="3213204">
            <a:off x="1317774" y="3064286"/>
            <a:ext cx="342081" cy="432799"/>
            <a:chOff x="5384708" y="986662"/>
            <a:chExt cx="342081" cy="432799"/>
          </a:xfrm>
        </p:grpSpPr>
        <p:sp>
          <p:nvSpPr>
            <p:cNvPr id="13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15" name="Grupo 14"/>
          <p:cNvGrpSpPr/>
          <p:nvPr/>
        </p:nvGrpSpPr>
        <p:grpSpPr>
          <a:xfrm rot="13867332">
            <a:off x="8287308" y="3709141"/>
            <a:ext cx="342081" cy="432799"/>
            <a:chOff x="5384708" y="986662"/>
            <a:chExt cx="342081" cy="432799"/>
          </a:xfrm>
        </p:grpSpPr>
        <p:sp>
          <p:nvSpPr>
            <p:cNvPr id="16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18" name="Grupo 17"/>
          <p:cNvGrpSpPr/>
          <p:nvPr/>
        </p:nvGrpSpPr>
        <p:grpSpPr>
          <a:xfrm rot="19420801">
            <a:off x="9397041" y="3146064"/>
            <a:ext cx="342081" cy="432799"/>
            <a:chOff x="5384708" y="986662"/>
            <a:chExt cx="342081" cy="432799"/>
          </a:xfrm>
        </p:grpSpPr>
        <p:sp>
          <p:nvSpPr>
            <p:cNvPr id="19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21" name="Grupo 20"/>
          <p:cNvGrpSpPr/>
          <p:nvPr/>
        </p:nvGrpSpPr>
        <p:grpSpPr>
          <a:xfrm rot="19298247">
            <a:off x="6841401" y="5159771"/>
            <a:ext cx="342081" cy="432799"/>
            <a:chOff x="5384708" y="986662"/>
            <a:chExt cx="342081" cy="432799"/>
          </a:xfrm>
        </p:grpSpPr>
        <p:sp>
          <p:nvSpPr>
            <p:cNvPr id="22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24" name="Grupo 23"/>
          <p:cNvGrpSpPr/>
          <p:nvPr/>
        </p:nvGrpSpPr>
        <p:grpSpPr>
          <a:xfrm rot="3213204">
            <a:off x="5759050" y="4374711"/>
            <a:ext cx="342081" cy="432799"/>
            <a:chOff x="5384708" y="986662"/>
            <a:chExt cx="342081" cy="432799"/>
          </a:xfrm>
        </p:grpSpPr>
        <p:sp>
          <p:nvSpPr>
            <p:cNvPr id="25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27" name="Grupo 26"/>
          <p:cNvGrpSpPr/>
          <p:nvPr/>
        </p:nvGrpSpPr>
        <p:grpSpPr>
          <a:xfrm rot="19405680">
            <a:off x="4373310" y="3744530"/>
            <a:ext cx="342081" cy="432799"/>
            <a:chOff x="5384708" y="986662"/>
            <a:chExt cx="342081" cy="432799"/>
          </a:xfrm>
        </p:grpSpPr>
        <p:sp>
          <p:nvSpPr>
            <p:cNvPr id="28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30" name="Grupo 29"/>
          <p:cNvGrpSpPr/>
          <p:nvPr/>
        </p:nvGrpSpPr>
        <p:grpSpPr>
          <a:xfrm rot="19469022">
            <a:off x="2852519" y="3744963"/>
            <a:ext cx="342081" cy="432799"/>
            <a:chOff x="5384708" y="986662"/>
            <a:chExt cx="342081" cy="432799"/>
          </a:xfrm>
        </p:grpSpPr>
        <p:sp>
          <p:nvSpPr>
            <p:cNvPr id="31" name="Flecha derecha 19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sp>
        <p:nvSpPr>
          <p:cNvPr id="33" name="CuadroTexto 32"/>
          <p:cNvSpPr txBox="1"/>
          <p:nvPr/>
        </p:nvSpPr>
        <p:spPr>
          <a:xfrm>
            <a:off x="2556499" y="3694708"/>
            <a:ext cx="2353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sugiere </a:t>
            </a:r>
          </a:p>
        </p:txBody>
      </p:sp>
      <p:sp>
        <p:nvSpPr>
          <p:cNvPr id="34" name="Rectángulo: esquinas redondeadas 33"/>
          <p:cNvSpPr/>
          <p:nvPr/>
        </p:nvSpPr>
        <p:spPr>
          <a:xfrm>
            <a:off x="4810649" y="2395941"/>
            <a:ext cx="2238885" cy="1883970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Realizar diversos eventos. ‘’Conferencias, foros’’</a:t>
            </a:r>
          </a:p>
        </p:txBody>
      </p:sp>
      <p:sp>
        <p:nvSpPr>
          <p:cNvPr id="35" name="CuadroTexto 34"/>
          <p:cNvSpPr txBox="1"/>
          <p:nvPr/>
        </p:nvSpPr>
        <p:spPr>
          <a:xfrm>
            <a:off x="4759584" y="4768440"/>
            <a:ext cx="2353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dada la importancia</a:t>
            </a:r>
          </a:p>
        </p:txBody>
      </p:sp>
      <p:sp>
        <p:nvSpPr>
          <p:cNvPr id="36" name="Rectángulo: esquinas redondeadas 35"/>
          <p:cNvSpPr/>
          <p:nvPr/>
        </p:nvSpPr>
        <p:spPr>
          <a:xfrm>
            <a:off x="7272491" y="4418388"/>
            <a:ext cx="2371716" cy="2325092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Realizar actividades de actualización de importación en Venezuela y potestad aduanera tributaria</a:t>
            </a:r>
          </a:p>
        </p:txBody>
      </p:sp>
      <p:sp>
        <p:nvSpPr>
          <p:cNvPr id="37" name="CuadroTexto 36"/>
          <p:cNvSpPr txBox="1"/>
          <p:nvPr/>
        </p:nvSpPr>
        <p:spPr>
          <a:xfrm>
            <a:off x="7299062" y="3138022"/>
            <a:ext cx="2353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finalmente </a:t>
            </a:r>
          </a:p>
        </p:txBody>
      </p:sp>
      <p:sp>
        <p:nvSpPr>
          <p:cNvPr id="38" name="Rectángulo: esquinas redondeadas 37"/>
          <p:cNvSpPr/>
          <p:nvPr/>
        </p:nvSpPr>
        <p:spPr>
          <a:xfrm>
            <a:off x="10072287" y="2471266"/>
            <a:ext cx="1997284" cy="2558600"/>
          </a:xfrm>
          <a:prstGeom prst="roundRect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Dar disposición al publico general sobre el tema tratado</a:t>
            </a:r>
          </a:p>
        </p:txBody>
      </p:sp>
    </p:spTree>
    <p:extLst>
      <p:ext uri="{BB962C8B-B14F-4D97-AF65-F5344CB8AC3E}">
        <p14:creationId xmlns:p14="http://schemas.microsoft.com/office/powerpoint/2010/main" val="1276672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1587439" y="1146662"/>
            <a:ext cx="8761413" cy="70696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VE" sz="80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GRACIAS POR SU ATENCION</a:t>
            </a:r>
          </a:p>
        </p:txBody>
      </p:sp>
    </p:spTree>
    <p:extLst>
      <p:ext uri="{BB962C8B-B14F-4D97-AF65-F5344CB8AC3E}">
        <p14:creationId xmlns:p14="http://schemas.microsoft.com/office/powerpoint/2010/main" val="1408243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lipse 6"/>
          <p:cNvSpPr/>
          <p:nvPr/>
        </p:nvSpPr>
        <p:spPr>
          <a:xfrm>
            <a:off x="520700" y="1723667"/>
            <a:ext cx="4473508" cy="44577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000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 Es la facultad de las autoridades competentes para intervenir sobre los bienes a que se refiere el artículo 7°, autorizar o impedir su desaduana miento, ejercer los privilegios fiscales, determinar los tributos exigibles, aplicar las sanciones procedentes y en general, ejercer los controles previstos en la legislación aduanera nacional.</a:t>
            </a:r>
            <a:endParaRPr lang="es-VE" sz="2400" b="1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897570" y="753821"/>
            <a:ext cx="42141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4000" dirty="0"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LA POTESTAD ADUANERA</a:t>
            </a:r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4153" y="3274037"/>
            <a:ext cx="1638300" cy="2362200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3" name="Elipse 32"/>
          <p:cNvSpPr/>
          <p:nvPr/>
        </p:nvSpPr>
        <p:spPr>
          <a:xfrm>
            <a:off x="7340600" y="1632969"/>
            <a:ext cx="4381500" cy="4636677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Se someterán a la potestad aduanera:</a:t>
            </a:r>
          </a:p>
          <a:p>
            <a:pPr algn="ctr"/>
            <a:r>
              <a:rPr lang="es-VE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1.- Toda mercancía que vaya a ser introducida o extraída del territorio nacional.</a:t>
            </a:r>
          </a:p>
          <a:p>
            <a:pPr algn="ctr"/>
            <a:r>
              <a:rPr lang="es-VE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2.- Los bienes que formen parte del equipaje de pasajeros y tripulantes.</a:t>
            </a:r>
          </a:p>
          <a:p>
            <a:pPr algn="ctr"/>
            <a:r>
              <a:rPr lang="es-VE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3.- Los vehículos o medios de transporte.</a:t>
            </a:r>
          </a:p>
          <a:p>
            <a:pPr algn="ctr"/>
            <a:r>
              <a:rPr lang="es-VE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4.- Las mercancías.</a:t>
            </a:r>
          </a:p>
        </p:txBody>
      </p:sp>
      <p:sp>
        <p:nvSpPr>
          <p:cNvPr id="34" name="25 Flecha curvada hacia la izquierda"/>
          <p:cNvSpPr/>
          <p:nvPr/>
        </p:nvSpPr>
        <p:spPr>
          <a:xfrm rot="17019821">
            <a:off x="8551406" y="382488"/>
            <a:ext cx="349183" cy="1140673"/>
          </a:xfrm>
          <a:prstGeom prst="curvedLeftArrow">
            <a:avLst>
              <a:gd name="adj1" fmla="val 25000"/>
              <a:gd name="adj2" fmla="val 50000"/>
              <a:gd name="adj3" fmla="val 24910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5" name="25 Flecha curvada hacia la izquierda"/>
          <p:cNvSpPr/>
          <p:nvPr/>
        </p:nvSpPr>
        <p:spPr>
          <a:xfrm rot="4648352" flipH="1">
            <a:off x="3118139" y="361535"/>
            <a:ext cx="349183" cy="1161592"/>
          </a:xfrm>
          <a:prstGeom prst="curvedLeftArrow">
            <a:avLst>
              <a:gd name="adj1" fmla="val 25000"/>
              <a:gd name="adj2" fmla="val 50000"/>
              <a:gd name="adj3" fmla="val 24910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1593976" y="1352155"/>
            <a:ext cx="218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ART. 6</a:t>
            </a:r>
          </a:p>
        </p:txBody>
      </p:sp>
      <p:sp>
        <p:nvSpPr>
          <p:cNvPr id="37" name="CuadroTexto 36"/>
          <p:cNvSpPr txBox="1"/>
          <p:nvPr/>
        </p:nvSpPr>
        <p:spPr>
          <a:xfrm>
            <a:off x="8440356" y="1258306"/>
            <a:ext cx="218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ART. 7</a:t>
            </a:r>
          </a:p>
        </p:txBody>
      </p:sp>
    </p:spTree>
    <p:extLst>
      <p:ext uri="{BB962C8B-B14F-4D97-AF65-F5344CB8AC3E}">
        <p14:creationId xmlns:p14="http://schemas.microsoft.com/office/powerpoint/2010/main" val="1252294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 CuadroTexto"/>
          <p:cNvSpPr txBox="1"/>
          <p:nvPr/>
        </p:nvSpPr>
        <p:spPr>
          <a:xfrm>
            <a:off x="1952596" y="2786058"/>
            <a:ext cx="8429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>
                <a:latin typeface="Baskerville Old Face" panose="02020602080505020303" pitchFamily="18" charset="0"/>
              </a:rPr>
              <a:t>Funciones de la Potestad Aduanera</a:t>
            </a:r>
            <a:endParaRPr lang="es-VE" sz="3600" dirty="0">
              <a:latin typeface="Baskerville Old Face" panose="02020602080505020303" pitchFamily="18" charset="0"/>
            </a:endParaRPr>
          </a:p>
          <a:p>
            <a:pPr algn="ctr"/>
            <a:endParaRPr lang="es-ES" b="1" dirty="0">
              <a:latin typeface="Baskerville Old Face" panose="02020602080505020303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46" y="3953366"/>
            <a:ext cx="3940784" cy="2447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3870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1625600" y="1423990"/>
            <a:ext cx="8839200" cy="119220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VE" sz="44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LA POTESTAD </a:t>
            </a:r>
          </a:p>
          <a:p>
            <a:pPr algn="ctr"/>
            <a:r>
              <a:rPr lang="es-VE" sz="44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ADUANERA</a:t>
            </a:r>
          </a:p>
        </p:txBody>
      </p:sp>
      <p:sp>
        <p:nvSpPr>
          <p:cNvPr id="9" name="Elipse 8"/>
          <p:cNvSpPr/>
          <p:nvPr/>
        </p:nvSpPr>
        <p:spPr>
          <a:xfrm>
            <a:off x="8343171" y="1719177"/>
            <a:ext cx="3290825" cy="138470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Autorizar o impedir su desaduanamiento</a:t>
            </a:r>
          </a:p>
        </p:txBody>
      </p:sp>
      <p:sp>
        <p:nvSpPr>
          <p:cNvPr id="10" name="Elipse 9"/>
          <p:cNvSpPr/>
          <p:nvPr/>
        </p:nvSpPr>
        <p:spPr>
          <a:xfrm>
            <a:off x="661018" y="1691512"/>
            <a:ext cx="3164477" cy="132755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Ejercer controles previstos en la legislación</a:t>
            </a:r>
          </a:p>
        </p:txBody>
      </p:sp>
      <p:sp>
        <p:nvSpPr>
          <p:cNvPr id="17" name="Elipse 16"/>
          <p:cNvSpPr/>
          <p:nvPr/>
        </p:nvSpPr>
        <p:spPr>
          <a:xfrm>
            <a:off x="7987239" y="3495618"/>
            <a:ext cx="2477561" cy="138470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Ejercer privilegios fiscales</a:t>
            </a:r>
          </a:p>
        </p:txBody>
      </p:sp>
      <p:sp>
        <p:nvSpPr>
          <p:cNvPr id="18" name="Elipse 17"/>
          <p:cNvSpPr/>
          <p:nvPr/>
        </p:nvSpPr>
        <p:spPr>
          <a:xfrm>
            <a:off x="1774103" y="3547963"/>
            <a:ext cx="2439289" cy="138470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Aplicar sanciones procedentes</a:t>
            </a:r>
          </a:p>
        </p:txBody>
      </p:sp>
      <p:sp>
        <p:nvSpPr>
          <p:cNvPr id="19" name="Elipse 18"/>
          <p:cNvSpPr/>
          <p:nvPr/>
        </p:nvSpPr>
        <p:spPr>
          <a:xfrm>
            <a:off x="4801244" y="3788966"/>
            <a:ext cx="2485205" cy="138470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Determinar los tributos exigibles </a:t>
            </a:r>
          </a:p>
        </p:txBody>
      </p:sp>
      <p:grpSp>
        <p:nvGrpSpPr>
          <p:cNvPr id="20" name="Grupo 19"/>
          <p:cNvGrpSpPr/>
          <p:nvPr/>
        </p:nvGrpSpPr>
        <p:grpSpPr>
          <a:xfrm rot="3149493">
            <a:off x="5874158" y="3188404"/>
            <a:ext cx="342081" cy="432799"/>
            <a:chOff x="5384708" y="986662"/>
            <a:chExt cx="342081" cy="432799"/>
          </a:xfrm>
        </p:grpSpPr>
        <p:sp>
          <p:nvSpPr>
            <p:cNvPr id="21" name="Flecha derecha 65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23" name="Grupo 22"/>
          <p:cNvGrpSpPr/>
          <p:nvPr/>
        </p:nvGrpSpPr>
        <p:grpSpPr>
          <a:xfrm rot="5235076">
            <a:off x="4252555" y="3105104"/>
            <a:ext cx="342081" cy="432799"/>
            <a:chOff x="5384708" y="986662"/>
            <a:chExt cx="342081" cy="432799"/>
          </a:xfrm>
        </p:grpSpPr>
        <p:sp>
          <p:nvSpPr>
            <p:cNvPr id="24" name="Flecha derecha 65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26" name="Grupo 25"/>
          <p:cNvGrpSpPr/>
          <p:nvPr/>
        </p:nvGrpSpPr>
        <p:grpSpPr>
          <a:xfrm rot="1394153">
            <a:off x="7837796" y="3073902"/>
            <a:ext cx="342081" cy="432799"/>
            <a:chOff x="5384708" y="986662"/>
            <a:chExt cx="342081" cy="432799"/>
          </a:xfrm>
        </p:grpSpPr>
        <p:sp>
          <p:nvSpPr>
            <p:cNvPr id="27" name="Flecha derecha 65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29" name="Grupo 28"/>
          <p:cNvGrpSpPr/>
          <p:nvPr/>
        </p:nvGrpSpPr>
        <p:grpSpPr>
          <a:xfrm>
            <a:off x="8437702" y="1475113"/>
            <a:ext cx="342081" cy="432799"/>
            <a:chOff x="5384708" y="986662"/>
            <a:chExt cx="342081" cy="432799"/>
          </a:xfrm>
        </p:grpSpPr>
        <p:sp>
          <p:nvSpPr>
            <p:cNvPr id="30" name="Flecha derecha 65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  <p:grpSp>
        <p:nvGrpSpPr>
          <p:cNvPr id="32" name="Grupo 31"/>
          <p:cNvGrpSpPr/>
          <p:nvPr/>
        </p:nvGrpSpPr>
        <p:grpSpPr>
          <a:xfrm rot="6592538">
            <a:off x="3441769" y="1435520"/>
            <a:ext cx="342081" cy="432799"/>
            <a:chOff x="5384708" y="986662"/>
            <a:chExt cx="342081" cy="432799"/>
          </a:xfrm>
        </p:grpSpPr>
        <p:sp>
          <p:nvSpPr>
            <p:cNvPr id="33" name="Flecha derecha 65"/>
            <p:cNvSpPr/>
            <p:nvPr/>
          </p:nvSpPr>
          <p:spPr>
            <a:xfrm rot="2160000">
              <a:off x="5384708" y="986662"/>
              <a:ext cx="342081" cy="432799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lecha derecha 4"/>
            <p:cNvSpPr txBox="1"/>
            <p:nvPr/>
          </p:nvSpPr>
          <p:spPr>
            <a:xfrm rot="2160000">
              <a:off x="5394508" y="1043062"/>
              <a:ext cx="239457" cy="2596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ES" sz="1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59167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914425" y="3046951"/>
            <a:ext cx="31526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2800" b="1" dirty="0">
                <a:latin typeface="Baskerville Old Face" panose="02020602080505020303" pitchFamily="18" charset="0"/>
              </a:rPr>
              <a:t>Privilegios del Fisco Nacional 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865" y="587913"/>
            <a:ext cx="2371725" cy="2581275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1089" y="4402159"/>
            <a:ext cx="2143125" cy="2143125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2090" y="1495179"/>
            <a:ext cx="2257425" cy="2028825"/>
          </a:xfrm>
          <a:prstGeom prst="rect">
            <a:avLst/>
          </a:prstGeom>
        </p:spPr>
      </p:pic>
      <p:cxnSp>
        <p:nvCxnSpPr>
          <p:cNvPr id="20" name="23 Conector recto de flecha"/>
          <p:cNvCxnSpPr/>
          <p:nvPr/>
        </p:nvCxnSpPr>
        <p:spPr>
          <a:xfrm rot="5400000">
            <a:off x="2312925" y="4178859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Rectángulo redondeado 2"/>
          <p:cNvSpPr/>
          <p:nvPr/>
        </p:nvSpPr>
        <p:spPr>
          <a:xfrm>
            <a:off x="1120927" y="4470362"/>
            <a:ext cx="2739597" cy="156018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2400" b="1" dirty="0">
                <a:solidFill>
                  <a:schemeClr val="tx1"/>
                </a:solidFill>
                <a:latin typeface="Baskerville Old Face" panose="02020602080505020303" pitchFamily="18" charset="0"/>
              </a:rPr>
              <a:t>El Fisco tendrá privilegios, y exigir pago de impuestos</a:t>
            </a:r>
          </a:p>
        </p:txBody>
      </p:sp>
      <p:cxnSp>
        <p:nvCxnSpPr>
          <p:cNvPr id="23" name="23 Conector recto de flecha"/>
          <p:cNvCxnSpPr/>
          <p:nvPr/>
        </p:nvCxnSpPr>
        <p:spPr>
          <a:xfrm flipV="1">
            <a:off x="4929125" y="1549400"/>
            <a:ext cx="1624075" cy="88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23 Conector recto de flecha"/>
          <p:cNvCxnSpPr/>
          <p:nvPr/>
        </p:nvCxnSpPr>
        <p:spPr>
          <a:xfrm flipV="1">
            <a:off x="4987705" y="4170757"/>
            <a:ext cx="1624075" cy="88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Rectángulo redondeado 2"/>
          <p:cNvSpPr/>
          <p:nvPr/>
        </p:nvSpPr>
        <p:spPr>
          <a:xfrm>
            <a:off x="7115070" y="865726"/>
            <a:ext cx="1825150" cy="81321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2400" b="1">
                <a:solidFill>
                  <a:schemeClr val="tx1"/>
                </a:solidFill>
                <a:latin typeface="Baskerville Old Face" panose="02020602080505020303" pitchFamily="18" charset="0"/>
              </a:rPr>
              <a:t>Privilegios generales </a:t>
            </a:r>
            <a:endParaRPr lang="es-VE" sz="2400" b="1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3" name="Rectángulo redondeado 2"/>
          <p:cNvSpPr/>
          <p:nvPr/>
        </p:nvSpPr>
        <p:spPr>
          <a:xfrm>
            <a:off x="7115070" y="3744656"/>
            <a:ext cx="2023458" cy="85220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2400" b="1">
                <a:solidFill>
                  <a:schemeClr val="tx1"/>
                </a:solidFill>
                <a:latin typeface="Baskerville Old Face" panose="02020602080505020303" pitchFamily="18" charset="0"/>
              </a:rPr>
              <a:t>Privilegios específicos </a:t>
            </a:r>
            <a:endParaRPr lang="es-VE" sz="2400" b="1" dirty="0">
              <a:solidFill>
                <a:schemeClr val="tx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4" name="Elipse 33"/>
          <p:cNvSpPr/>
          <p:nvPr/>
        </p:nvSpPr>
        <p:spPr>
          <a:xfrm>
            <a:off x="6611780" y="2082800"/>
            <a:ext cx="520700" cy="88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35" name="Rectángulo 34"/>
          <p:cNvSpPr/>
          <p:nvPr/>
        </p:nvSpPr>
        <p:spPr>
          <a:xfrm>
            <a:off x="7151229" y="4762273"/>
            <a:ext cx="2529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b="1" dirty="0">
                <a:latin typeface="Baskerville Old Face" panose="02020602080505020303" pitchFamily="18" charset="0"/>
              </a:rPr>
              <a:t>Retención de mercancías.</a:t>
            </a:r>
          </a:p>
        </p:txBody>
      </p:sp>
      <p:sp>
        <p:nvSpPr>
          <p:cNvPr id="37" name="Rectángulo 36"/>
          <p:cNvSpPr/>
          <p:nvPr/>
        </p:nvSpPr>
        <p:spPr>
          <a:xfrm>
            <a:off x="7148275" y="3045907"/>
            <a:ext cx="1431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b="1" dirty="0">
                <a:latin typeface="Baskerville Old Face" panose="02020602080505020303" pitchFamily="18" charset="0"/>
              </a:rPr>
              <a:t>Carácter civil.</a:t>
            </a:r>
          </a:p>
        </p:txBody>
      </p:sp>
      <p:sp>
        <p:nvSpPr>
          <p:cNvPr id="38" name="Rectángulo 37"/>
          <p:cNvSpPr/>
          <p:nvPr/>
        </p:nvSpPr>
        <p:spPr>
          <a:xfrm>
            <a:off x="7227193" y="5289056"/>
            <a:ext cx="8996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b="1" dirty="0">
                <a:latin typeface="Baskerville Old Face" panose="02020602080505020303" pitchFamily="18" charset="0"/>
              </a:rPr>
              <a:t>Prenda.</a:t>
            </a:r>
          </a:p>
        </p:txBody>
      </p:sp>
      <p:sp>
        <p:nvSpPr>
          <p:cNvPr id="39" name="Rectángulo 38"/>
          <p:cNvSpPr/>
          <p:nvPr/>
        </p:nvSpPr>
        <p:spPr>
          <a:xfrm>
            <a:off x="7124671" y="1894265"/>
            <a:ext cx="2359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b="1" dirty="0">
                <a:latin typeface="Baskerville Old Face" panose="02020602080505020303" pitchFamily="18" charset="0"/>
              </a:rPr>
              <a:t>Carácter administrativo.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7105390" y="5822427"/>
            <a:ext cx="2848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b="1" dirty="0">
                <a:latin typeface="Baskerville Old Face" panose="02020602080505020303" pitchFamily="18" charset="0"/>
              </a:rPr>
              <a:t>Aprehensión de mercancías. 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7109270" y="2471749"/>
            <a:ext cx="1830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b="1" dirty="0">
                <a:latin typeface="Baskerville Old Face" panose="02020602080505020303" pitchFamily="18" charset="0"/>
              </a:rPr>
              <a:t>Carácter procesal.</a:t>
            </a:r>
          </a:p>
        </p:txBody>
      </p:sp>
      <p:sp>
        <p:nvSpPr>
          <p:cNvPr id="42" name="Elipse 41"/>
          <p:cNvSpPr/>
          <p:nvPr/>
        </p:nvSpPr>
        <p:spPr>
          <a:xfrm>
            <a:off x="6622767" y="2641132"/>
            <a:ext cx="520700" cy="88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43" name="Elipse 42"/>
          <p:cNvSpPr/>
          <p:nvPr/>
        </p:nvSpPr>
        <p:spPr>
          <a:xfrm>
            <a:off x="6630529" y="3203095"/>
            <a:ext cx="520700" cy="88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44" name="Elipse 43"/>
          <p:cNvSpPr/>
          <p:nvPr/>
        </p:nvSpPr>
        <p:spPr>
          <a:xfrm>
            <a:off x="6628287" y="4915390"/>
            <a:ext cx="520700" cy="88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45" name="Elipse 44"/>
          <p:cNvSpPr/>
          <p:nvPr/>
        </p:nvSpPr>
        <p:spPr>
          <a:xfrm>
            <a:off x="6639274" y="5473722"/>
            <a:ext cx="520700" cy="88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46" name="Elipse 45"/>
          <p:cNvSpPr/>
          <p:nvPr/>
        </p:nvSpPr>
        <p:spPr>
          <a:xfrm>
            <a:off x="6647036" y="6035685"/>
            <a:ext cx="520700" cy="88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172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ipse 4"/>
          <p:cNvSpPr/>
          <p:nvPr/>
        </p:nvSpPr>
        <p:spPr>
          <a:xfrm>
            <a:off x="3675732" y="2218057"/>
            <a:ext cx="4851400" cy="2108200"/>
          </a:xfrm>
          <a:prstGeom prst="ellipse">
            <a:avLst/>
          </a:prstGeom>
          <a:solidFill>
            <a:schemeClr val="tx2"/>
          </a:solidFill>
          <a:ln>
            <a:solidFill>
              <a:schemeClr val="accent4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sz="4000" b="1" dirty="0">
                <a:latin typeface="Baskerville Old Face" panose="02020602080505020303" pitchFamily="18" charset="0"/>
              </a:rPr>
              <a:t>AMBITO DE APLICACION</a:t>
            </a:r>
          </a:p>
        </p:txBody>
      </p:sp>
      <p:sp>
        <p:nvSpPr>
          <p:cNvPr id="47" name="Elipse 46"/>
          <p:cNvSpPr/>
          <p:nvPr/>
        </p:nvSpPr>
        <p:spPr>
          <a:xfrm rot="20655031">
            <a:off x="4258025" y="5113913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8" name="Elipse 47"/>
          <p:cNvSpPr/>
          <p:nvPr/>
        </p:nvSpPr>
        <p:spPr>
          <a:xfrm rot="20498902">
            <a:off x="2880837" y="4691586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49" name="Elipse 48"/>
          <p:cNvSpPr/>
          <p:nvPr/>
        </p:nvSpPr>
        <p:spPr>
          <a:xfrm rot="920318">
            <a:off x="7095469" y="5118271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0" name="Elipse 49"/>
          <p:cNvSpPr/>
          <p:nvPr/>
        </p:nvSpPr>
        <p:spPr>
          <a:xfrm rot="1303517">
            <a:off x="8086240" y="4634165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1" name="Elipse 50"/>
          <p:cNvSpPr/>
          <p:nvPr/>
        </p:nvSpPr>
        <p:spPr>
          <a:xfrm rot="1167787">
            <a:off x="8577690" y="4013384"/>
            <a:ext cx="1300320" cy="1337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5" name="Elipse 54"/>
          <p:cNvSpPr/>
          <p:nvPr/>
        </p:nvSpPr>
        <p:spPr>
          <a:xfrm rot="20203371">
            <a:off x="8038669" y="1925054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6" name="Elipse 55"/>
          <p:cNvSpPr/>
          <p:nvPr/>
        </p:nvSpPr>
        <p:spPr>
          <a:xfrm rot="20070263">
            <a:off x="7123969" y="1354518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7" name="Elipse 56"/>
          <p:cNvSpPr/>
          <p:nvPr/>
        </p:nvSpPr>
        <p:spPr>
          <a:xfrm rot="1426524">
            <a:off x="2718799" y="1918252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8" name="Elipse 57"/>
          <p:cNvSpPr/>
          <p:nvPr/>
        </p:nvSpPr>
        <p:spPr>
          <a:xfrm rot="20561565">
            <a:off x="8567637" y="2563630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59" name="Elipse 58"/>
          <p:cNvSpPr/>
          <p:nvPr/>
        </p:nvSpPr>
        <p:spPr>
          <a:xfrm rot="1507469">
            <a:off x="3613209" y="1358131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0" name="Elipse 59"/>
          <p:cNvSpPr/>
          <p:nvPr/>
        </p:nvSpPr>
        <p:spPr>
          <a:xfrm>
            <a:off x="8688829" y="3328586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1" name="Elipse 60"/>
          <p:cNvSpPr/>
          <p:nvPr/>
        </p:nvSpPr>
        <p:spPr>
          <a:xfrm rot="726926">
            <a:off x="2173223" y="2604201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2" name="Elipse 61"/>
          <p:cNvSpPr/>
          <p:nvPr/>
        </p:nvSpPr>
        <p:spPr>
          <a:xfrm rot="20461926">
            <a:off x="2260789" y="4079349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3" name="Elipse 62"/>
          <p:cNvSpPr/>
          <p:nvPr/>
        </p:nvSpPr>
        <p:spPr>
          <a:xfrm>
            <a:off x="2152051" y="3347043"/>
            <a:ext cx="1300320" cy="140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64" name="Rectángulo 63"/>
          <p:cNvSpPr/>
          <p:nvPr/>
        </p:nvSpPr>
        <p:spPr>
          <a:xfrm>
            <a:off x="7868469" y="513965"/>
            <a:ext cx="1045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Zona libre</a:t>
            </a:r>
          </a:p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 comercio.</a:t>
            </a:r>
          </a:p>
        </p:txBody>
      </p:sp>
      <p:sp>
        <p:nvSpPr>
          <p:cNvPr id="65" name="Rectángulo 64"/>
          <p:cNvSpPr/>
          <p:nvPr/>
        </p:nvSpPr>
        <p:spPr>
          <a:xfrm>
            <a:off x="9801597" y="2149206"/>
            <a:ext cx="15872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Mercado común.</a:t>
            </a:r>
          </a:p>
        </p:txBody>
      </p:sp>
      <p:sp>
        <p:nvSpPr>
          <p:cNvPr id="66" name="Rectángulo 65"/>
          <p:cNvSpPr/>
          <p:nvPr/>
        </p:nvSpPr>
        <p:spPr>
          <a:xfrm>
            <a:off x="9111676" y="1105207"/>
            <a:ext cx="9845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Unión </a:t>
            </a:r>
          </a:p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aduanera.</a:t>
            </a:r>
          </a:p>
        </p:txBody>
      </p:sp>
      <p:pic>
        <p:nvPicPr>
          <p:cNvPr id="77" name="Imagen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903" y="-65036"/>
            <a:ext cx="1016045" cy="788929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8" name="Imagen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6120" y="537580"/>
            <a:ext cx="1133207" cy="794936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9" name="Imagen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4293" y="1573565"/>
            <a:ext cx="879574" cy="658831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80" name="Rectángulo 79"/>
          <p:cNvSpPr/>
          <p:nvPr/>
        </p:nvSpPr>
        <p:spPr>
          <a:xfrm>
            <a:off x="1543768" y="4916062"/>
            <a:ext cx="14045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Zona primaria.</a:t>
            </a:r>
          </a:p>
        </p:txBody>
      </p:sp>
      <p:sp>
        <p:nvSpPr>
          <p:cNvPr id="81" name="Rectángulo 80"/>
          <p:cNvSpPr/>
          <p:nvPr/>
        </p:nvSpPr>
        <p:spPr>
          <a:xfrm>
            <a:off x="-51460" y="4168161"/>
            <a:ext cx="24192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Transbordo de mercancías.</a:t>
            </a:r>
          </a:p>
        </p:txBody>
      </p:sp>
      <p:sp>
        <p:nvSpPr>
          <p:cNvPr id="82" name="Rectángulo 81"/>
          <p:cNvSpPr/>
          <p:nvPr/>
        </p:nvSpPr>
        <p:spPr>
          <a:xfrm>
            <a:off x="841054" y="2247926"/>
            <a:ext cx="12602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Sin perjuicio.</a:t>
            </a:r>
          </a:p>
        </p:txBody>
      </p:sp>
      <p:sp>
        <p:nvSpPr>
          <p:cNvPr id="83" name="Rectángulo 82"/>
          <p:cNvSpPr/>
          <p:nvPr/>
        </p:nvSpPr>
        <p:spPr>
          <a:xfrm>
            <a:off x="163154" y="3084933"/>
            <a:ext cx="2050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Perímetros fronterizos </a:t>
            </a:r>
          </a:p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de vigilancia especial.</a:t>
            </a:r>
          </a:p>
        </p:txBody>
      </p:sp>
      <p:sp>
        <p:nvSpPr>
          <p:cNvPr id="84" name="Rectángulo 83"/>
          <p:cNvSpPr/>
          <p:nvPr/>
        </p:nvSpPr>
        <p:spPr>
          <a:xfrm>
            <a:off x="1219725" y="1390141"/>
            <a:ext cx="15824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Zona secundaria.</a:t>
            </a:r>
          </a:p>
        </p:txBody>
      </p:sp>
      <p:sp>
        <p:nvSpPr>
          <p:cNvPr id="85" name="Rectángulo 84"/>
          <p:cNvSpPr/>
          <p:nvPr/>
        </p:nvSpPr>
        <p:spPr>
          <a:xfrm>
            <a:off x="3044561" y="5353202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Espacio aéreo.</a:t>
            </a:r>
          </a:p>
        </p:txBody>
      </p:sp>
      <p:sp>
        <p:nvSpPr>
          <p:cNvPr id="86" name="Rectángulo 85"/>
          <p:cNvSpPr/>
          <p:nvPr/>
        </p:nvSpPr>
        <p:spPr>
          <a:xfrm>
            <a:off x="1923938" y="767050"/>
            <a:ext cx="17988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Trafico de cabotaje.</a:t>
            </a:r>
          </a:p>
        </p:txBody>
      </p:sp>
      <p:sp>
        <p:nvSpPr>
          <p:cNvPr id="88" name="Rectángulo 87"/>
          <p:cNvSpPr/>
          <p:nvPr/>
        </p:nvSpPr>
        <p:spPr>
          <a:xfrm>
            <a:off x="9398947" y="4962910"/>
            <a:ext cx="14382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Mar territorial .</a:t>
            </a:r>
          </a:p>
        </p:txBody>
      </p:sp>
      <p:sp>
        <p:nvSpPr>
          <p:cNvPr id="90" name="Rectángulo 89"/>
          <p:cNvSpPr/>
          <p:nvPr/>
        </p:nvSpPr>
        <p:spPr>
          <a:xfrm>
            <a:off x="8233650" y="5632433"/>
            <a:ext cx="16257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Aguas nacionales.</a:t>
            </a:r>
          </a:p>
        </p:txBody>
      </p:sp>
      <p:sp>
        <p:nvSpPr>
          <p:cNvPr id="92" name="Rectángulo 91"/>
          <p:cNvSpPr/>
          <p:nvPr/>
        </p:nvSpPr>
        <p:spPr>
          <a:xfrm>
            <a:off x="9921020" y="4149587"/>
            <a:ext cx="13484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Puertos libres.</a:t>
            </a:r>
          </a:p>
        </p:txBody>
      </p:sp>
      <p:sp>
        <p:nvSpPr>
          <p:cNvPr id="93" name="Rectángulo 92"/>
          <p:cNvSpPr/>
          <p:nvPr/>
        </p:nvSpPr>
        <p:spPr>
          <a:xfrm>
            <a:off x="9989149" y="3208044"/>
            <a:ext cx="12121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1600" b="1" dirty="0">
                <a:latin typeface="Baskerville Old Face" panose="02020602080505020303" pitchFamily="18" charset="0"/>
              </a:rPr>
              <a:t>Zona franca.</a:t>
            </a:r>
          </a:p>
        </p:txBody>
      </p:sp>
      <p:pic>
        <p:nvPicPr>
          <p:cNvPr id="94" name="Imagen 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6456" y="2580670"/>
            <a:ext cx="1594600" cy="797300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5" name="Imagen 9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5164" y="5094255"/>
            <a:ext cx="1582738" cy="745387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6" name="Imagen 9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3266" y="5528762"/>
            <a:ext cx="1218807" cy="708898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7" name="Imagen 9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37745" y="4416281"/>
            <a:ext cx="1273538" cy="752385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8" name="Imagen 9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25579" y="3559649"/>
            <a:ext cx="1139328" cy="766608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9" name="Imagen 9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8573" y="3507716"/>
            <a:ext cx="1361022" cy="811148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0" name="Imagen 9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3363" y="2526359"/>
            <a:ext cx="1586051" cy="7090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1" name="Imagen 10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2050" y="4389292"/>
            <a:ext cx="1612232" cy="733008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2" name="Imagen 10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15049" y="5122300"/>
            <a:ext cx="1294736" cy="880420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3" name="Imagen 10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33601" y="1570655"/>
            <a:ext cx="1048434" cy="8851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" name="Imagen 10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21348" y="992812"/>
            <a:ext cx="1095388" cy="666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2855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1952596" y="2786058"/>
            <a:ext cx="84296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VE" sz="3600" b="1" dirty="0">
                <a:latin typeface="Baskerville Old Face" panose="02020602080505020303" pitchFamily="18" charset="0"/>
              </a:rPr>
              <a:t>Alcance  de la Potestad Aduanera Venezolana</a:t>
            </a:r>
          </a:p>
          <a:p>
            <a:pPr algn="ctr"/>
            <a:endParaRPr lang="es-ES" sz="2800" b="1" dirty="0">
              <a:latin typeface="Baskerville Old Face" panose="02020602080505020303" pitchFamily="18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201" y="4203743"/>
            <a:ext cx="5262473" cy="271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9731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250" y="1028317"/>
            <a:ext cx="4350563" cy="1237835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  <a:softEdge rad="317500"/>
          </a:effectLst>
        </p:spPr>
      </p:pic>
      <p:sp>
        <p:nvSpPr>
          <p:cNvPr id="7" name="25 Flecha curvada hacia la izquierda"/>
          <p:cNvSpPr/>
          <p:nvPr/>
        </p:nvSpPr>
        <p:spPr>
          <a:xfrm rot="16200000">
            <a:off x="5563152" y="6062"/>
            <a:ext cx="418980" cy="1524003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6430312" y="946890"/>
            <a:ext cx="1996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Art. 16 L.O.A.</a:t>
            </a:r>
          </a:p>
        </p:txBody>
      </p:sp>
      <p:cxnSp>
        <p:nvCxnSpPr>
          <p:cNvPr id="9" name="23 Conector recto de flecha"/>
          <p:cNvCxnSpPr/>
          <p:nvPr/>
        </p:nvCxnSpPr>
        <p:spPr>
          <a:xfrm>
            <a:off x="7428342" y="1474287"/>
            <a:ext cx="12700" cy="33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Rectángulo 11"/>
          <p:cNvSpPr/>
          <p:nvPr/>
        </p:nvSpPr>
        <p:spPr>
          <a:xfrm>
            <a:off x="5772642" y="1796872"/>
            <a:ext cx="3565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División de control anterior</a:t>
            </a:r>
          </a:p>
        </p:txBody>
      </p:sp>
      <p:sp>
        <p:nvSpPr>
          <p:cNvPr id="13" name="25 Flecha curvada hacia la izquierda"/>
          <p:cNvSpPr/>
          <p:nvPr/>
        </p:nvSpPr>
        <p:spPr>
          <a:xfrm rot="14513184" flipH="1" flipV="1">
            <a:off x="5649025" y="2126680"/>
            <a:ext cx="542482" cy="1482907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4" name="25 Flecha curvada hacia la izquierda"/>
          <p:cNvSpPr/>
          <p:nvPr/>
        </p:nvSpPr>
        <p:spPr>
          <a:xfrm rot="7086816" flipV="1">
            <a:off x="8586930" y="2126680"/>
            <a:ext cx="542482" cy="1482907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9638356" y="3096111"/>
            <a:ext cx="1742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Actividades  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9639959" y="2406468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Autorizar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8983529" y="4945860"/>
            <a:ext cx="27286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Aduanas principales 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8678358" y="3690904"/>
            <a:ext cx="31293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Operaciones aduaneras </a:t>
            </a:r>
          </a:p>
        </p:txBody>
      </p:sp>
      <p:sp>
        <p:nvSpPr>
          <p:cNvPr id="19" name="Rectángulo 18"/>
          <p:cNvSpPr/>
          <p:nvPr/>
        </p:nvSpPr>
        <p:spPr>
          <a:xfrm>
            <a:off x="9638356" y="4322488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Bajo control</a:t>
            </a:r>
          </a:p>
        </p:txBody>
      </p:sp>
      <p:sp>
        <p:nvSpPr>
          <p:cNvPr id="20" name="Rectángulo 19"/>
          <p:cNvSpPr/>
          <p:nvPr/>
        </p:nvSpPr>
        <p:spPr>
          <a:xfrm>
            <a:off x="1794861" y="5391078"/>
            <a:ext cx="2624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Estado venezolano  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1713755" y="3142277"/>
            <a:ext cx="25795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Normas de carácter</a:t>
            </a:r>
          </a:p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aduanero 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1578301" y="4189912"/>
            <a:ext cx="28504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Ejercer control de </a:t>
            </a:r>
          </a:p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equipaje y mercancías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828250" y="2463974"/>
            <a:ext cx="45576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Visitar, elaborar, proponer y dictar  </a:t>
            </a:r>
          </a:p>
        </p:txBody>
      </p:sp>
      <p:sp>
        <p:nvSpPr>
          <p:cNvPr id="27" name="Elipse 26"/>
          <p:cNvSpPr/>
          <p:nvPr/>
        </p:nvSpPr>
        <p:spPr>
          <a:xfrm rot="5400000">
            <a:off x="2837511" y="2986704"/>
            <a:ext cx="267438" cy="945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28" name="Elipse 27"/>
          <p:cNvSpPr/>
          <p:nvPr/>
        </p:nvSpPr>
        <p:spPr>
          <a:xfrm rot="5400000">
            <a:off x="2833965" y="4097101"/>
            <a:ext cx="267438" cy="945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29" name="Elipse 28"/>
          <p:cNvSpPr/>
          <p:nvPr/>
        </p:nvSpPr>
        <p:spPr>
          <a:xfrm rot="5400000">
            <a:off x="10214126" y="2926634"/>
            <a:ext cx="267438" cy="945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30" name="Elipse 29"/>
          <p:cNvSpPr/>
          <p:nvPr/>
        </p:nvSpPr>
        <p:spPr>
          <a:xfrm rot="5400000">
            <a:off x="2833965" y="5190293"/>
            <a:ext cx="267438" cy="945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31" name="Elipse 30"/>
          <p:cNvSpPr/>
          <p:nvPr/>
        </p:nvSpPr>
        <p:spPr>
          <a:xfrm rot="5400000">
            <a:off x="10207445" y="4230820"/>
            <a:ext cx="267438" cy="945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32" name="Elipse 31"/>
          <p:cNvSpPr/>
          <p:nvPr/>
        </p:nvSpPr>
        <p:spPr>
          <a:xfrm rot="5400000">
            <a:off x="10212968" y="3627773"/>
            <a:ext cx="267438" cy="945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sp>
        <p:nvSpPr>
          <p:cNvPr id="33" name="Elipse 32"/>
          <p:cNvSpPr/>
          <p:nvPr/>
        </p:nvSpPr>
        <p:spPr>
          <a:xfrm rot="5400000">
            <a:off x="10214126" y="4843964"/>
            <a:ext cx="267438" cy="945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>
              <a:solidFill>
                <a:schemeClr val="tx1"/>
              </a:solidFill>
            </a:endParaRP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9" b="8977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34864" y="3019248"/>
            <a:ext cx="3789247" cy="378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50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8947" y="3059947"/>
            <a:ext cx="1727123" cy="13595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359" l="3774" r="9811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96546" y="1806913"/>
            <a:ext cx="1393854" cy="1558223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0347" y="252170"/>
            <a:ext cx="1951476" cy="11857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2986" y="4881715"/>
            <a:ext cx="2029138" cy="15897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-1206692" y="1589079"/>
            <a:ext cx="8839200" cy="1192209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VE" sz="54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POTESTAD </a:t>
            </a:r>
          </a:p>
          <a:p>
            <a:pPr algn="ctr"/>
            <a:r>
              <a:rPr lang="es-VE" sz="5400" dirty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Cooper Black" panose="0208090404030B020404" pitchFamily="18" charset="0"/>
              </a:rPr>
              <a:t>ADUANERA</a:t>
            </a:r>
          </a:p>
        </p:txBody>
      </p:sp>
      <p:sp>
        <p:nvSpPr>
          <p:cNvPr id="15" name="25 Flecha curvada hacia la izquierda"/>
          <p:cNvSpPr/>
          <p:nvPr/>
        </p:nvSpPr>
        <p:spPr>
          <a:xfrm rot="14666675">
            <a:off x="6626847" y="703542"/>
            <a:ext cx="418980" cy="1524003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7772019" y="1176642"/>
            <a:ext cx="31021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Vehículos y transportes </a:t>
            </a:r>
          </a:p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de guerra  </a:t>
            </a:r>
          </a:p>
        </p:txBody>
      </p:sp>
      <p:sp>
        <p:nvSpPr>
          <p:cNvPr id="17" name="25 Flecha curvada hacia la izquierda"/>
          <p:cNvSpPr/>
          <p:nvPr/>
        </p:nvSpPr>
        <p:spPr>
          <a:xfrm rot="7767626" flipV="1">
            <a:off x="9601542" y="1847166"/>
            <a:ext cx="542482" cy="1482907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10302731" y="3143747"/>
            <a:ext cx="18950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Ministerio de </a:t>
            </a:r>
          </a:p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finanzas</a:t>
            </a:r>
          </a:p>
        </p:txBody>
      </p:sp>
      <p:sp>
        <p:nvSpPr>
          <p:cNvPr id="19" name="25 Flecha curvada hacia la izquierda"/>
          <p:cNvSpPr/>
          <p:nvPr/>
        </p:nvSpPr>
        <p:spPr>
          <a:xfrm rot="14513184" flipH="1" flipV="1">
            <a:off x="9561744" y="3297910"/>
            <a:ext cx="542482" cy="1482907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5981744" y="4234438"/>
            <a:ext cx="32143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Operaciones de trafico </a:t>
            </a:r>
          </a:p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Internacional o nacional</a:t>
            </a: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4756" y="3715915"/>
            <a:ext cx="3500128" cy="2455313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2" name="Rectángulo 21"/>
          <p:cNvSpPr/>
          <p:nvPr/>
        </p:nvSpPr>
        <p:spPr>
          <a:xfrm>
            <a:off x="9196085" y="6287752"/>
            <a:ext cx="3073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VE" sz="2400" b="1" dirty="0">
                <a:latin typeface="Baskerville Old Face" panose="02020602080505020303" pitchFamily="18" charset="0"/>
              </a:rPr>
              <a:t>Mercancías o pasajeros </a:t>
            </a:r>
          </a:p>
        </p:txBody>
      </p:sp>
      <p:sp>
        <p:nvSpPr>
          <p:cNvPr id="23" name="25 Flecha curvada hacia la izquierda"/>
          <p:cNvSpPr/>
          <p:nvPr/>
        </p:nvSpPr>
        <p:spPr>
          <a:xfrm rot="7767626" flipV="1">
            <a:off x="8671093" y="5044716"/>
            <a:ext cx="542482" cy="1482907"/>
          </a:xfrm>
          <a:prstGeom prst="curvedLeftArrow">
            <a:avLst>
              <a:gd name="adj1" fmla="val 25000"/>
              <a:gd name="adj2" fmla="val 50000"/>
              <a:gd name="adj3" fmla="val 21181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4" name="CuadroTexto 23"/>
          <p:cNvSpPr txBox="1"/>
          <p:nvPr/>
        </p:nvSpPr>
        <p:spPr>
          <a:xfrm rot="20152838">
            <a:off x="5916948" y="1109710"/>
            <a:ext cx="1760836" cy="461665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excluye  </a:t>
            </a:r>
          </a:p>
        </p:txBody>
      </p:sp>
      <p:sp>
        <p:nvSpPr>
          <p:cNvPr id="25" name="CuadroTexto 24"/>
          <p:cNvSpPr txBox="1"/>
          <p:nvPr/>
        </p:nvSpPr>
        <p:spPr>
          <a:xfrm rot="2954237">
            <a:off x="8742306" y="2470113"/>
            <a:ext cx="1760836" cy="40011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determinado  </a:t>
            </a:r>
          </a:p>
        </p:txBody>
      </p:sp>
      <p:sp>
        <p:nvSpPr>
          <p:cNvPr id="26" name="CuadroTexto 25"/>
          <p:cNvSpPr txBox="1"/>
          <p:nvPr/>
        </p:nvSpPr>
        <p:spPr>
          <a:xfrm rot="19617941">
            <a:off x="9209752" y="3950524"/>
            <a:ext cx="1760836" cy="40011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excepto </a:t>
            </a:r>
          </a:p>
        </p:txBody>
      </p:sp>
      <p:sp>
        <p:nvSpPr>
          <p:cNvPr id="27" name="CuadroTexto 26"/>
          <p:cNvSpPr txBox="1"/>
          <p:nvPr/>
        </p:nvSpPr>
        <p:spPr>
          <a:xfrm rot="1989476">
            <a:off x="7787643" y="5672635"/>
            <a:ext cx="1760836" cy="40011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s-VE" sz="2000" b="1" dirty="0">
                <a:latin typeface="Baskerville Old Face" panose="02020602080505020303" pitchFamily="18" charset="0"/>
              </a:rPr>
              <a:t>de </a:t>
            </a:r>
          </a:p>
        </p:txBody>
      </p:sp>
    </p:spTree>
    <p:extLst>
      <p:ext uri="{BB962C8B-B14F-4D97-AF65-F5344CB8AC3E}">
        <p14:creationId xmlns:p14="http://schemas.microsoft.com/office/powerpoint/2010/main" val="2784591039"/>
      </p:ext>
    </p:extLst>
  </p:cSld>
  <p:clrMapOvr>
    <a:masterClrMapping/>
  </p:clrMapOvr>
</p:sld>
</file>

<file path=ppt/theme/theme1.xml><?xml version="1.0" encoding="utf-8"?>
<a:theme xmlns:a="http://schemas.openxmlformats.org/drawingml/2006/main" name="Gota">
  <a:themeElements>
    <a:clrScheme name="Got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Got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t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Gota</Template>
  <TotalTime>4512</TotalTime>
  <Words>701</Words>
  <Application>Microsoft Office PowerPoint</Application>
  <PresentationFormat>Panorámica</PresentationFormat>
  <Paragraphs>144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Baskerville Old Face</vt:lpstr>
      <vt:lpstr>Cooper Black</vt:lpstr>
      <vt:lpstr>Tw Cen MT</vt:lpstr>
      <vt:lpstr>Gota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SE SOMETERA A LA POTESTAD ADUANERA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RECOMENDACIONES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daniela suarez</dc:creator>
  <cp:lastModifiedBy>Nimi n.v.t.f</cp:lastModifiedBy>
  <cp:revision>186</cp:revision>
  <dcterms:created xsi:type="dcterms:W3CDTF">2016-05-09T15:57:19Z</dcterms:created>
  <dcterms:modified xsi:type="dcterms:W3CDTF">2021-11-20T01:50:28Z</dcterms:modified>
</cp:coreProperties>
</file>